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5" r:id="rId2"/>
    <p:sldId id="299" r:id="rId3"/>
    <p:sldId id="294" r:id="rId4"/>
    <p:sldId id="296" r:id="rId5"/>
    <p:sldId id="295" r:id="rId6"/>
    <p:sldId id="297" r:id="rId7"/>
    <p:sldId id="289" r:id="rId8"/>
    <p:sldId id="298" r:id="rId9"/>
    <p:sldId id="303" r:id="rId10"/>
    <p:sldId id="304" r:id="rId11"/>
    <p:sldId id="305" r:id="rId12"/>
    <p:sldId id="300" r:id="rId13"/>
    <p:sldId id="302" r:id="rId14"/>
    <p:sldId id="272" r:id="rId15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41" autoAdjust="0"/>
    <p:restoredTop sz="83549" autoAdjust="0"/>
  </p:normalViewPr>
  <p:slideViewPr>
    <p:cSldViewPr snapToGrid="0">
      <p:cViewPr>
        <p:scale>
          <a:sx n="100" d="100"/>
          <a:sy n="100" d="100"/>
        </p:scale>
        <p:origin x="864" y="-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D7847D51-1F7B-4665-B065-48F29B4B6EFE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DC3190C6-95DF-4F79-B293-1102A0D9365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25404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3190C6-95DF-4F79-B293-1102A0D93656}" type="slidenum">
              <a:rPr lang="he-IL" smtClean="0"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187202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3190C6-95DF-4F79-B293-1102A0D93656}" type="slidenum">
              <a:rPr lang="he-IL" smtClean="0"/>
              <a:t>10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0793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3190C6-95DF-4F79-B293-1102A0D93656}" type="slidenum">
              <a:rPr lang="he-IL" smtClean="0"/>
              <a:t>11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02641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3190C6-95DF-4F79-B293-1102A0D93656}" type="slidenum">
              <a:rPr lang="he-IL" smtClean="0"/>
              <a:t>12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831764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3190C6-95DF-4F79-B293-1102A0D93656}" type="slidenum">
              <a:rPr lang="he-IL" smtClean="0"/>
              <a:t>13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290977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3190C6-95DF-4F79-B293-1102A0D93656}" type="slidenum">
              <a:rPr lang="he-IL" smtClean="0"/>
              <a:t>14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479567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3190C6-95DF-4F79-B293-1102A0D93656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27696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3190C6-95DF-4F79-B293-1102A0D93656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14152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3190C6-95DF-4F79-B293-1102A0D93656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371030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3190C6-95DF-4F79-B293-1102A0D93656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905612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3190C6-95DF-4F79-B293-1102A0D93656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97146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3190C6-95DF-4F79-B293-1102A0D93656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296039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3190C6-95DF-4F79-B293-1102A0D93656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243652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3190C6-95DF-4F79-B293-1102A0D93656}" type="slidenum">
              <a:rPr lang="he-IL" smtClean="0"/>
              <a:t>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97687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A6F2C-304B-4318-C8F4-19F46E1D8E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DA8441-1BE5-DCF8-D04D-E0CAD4AEC6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3DFB2-C1B4-B9DE-A936-A995984B2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F39A-F63B-45A0-8B7F-5CBA1A8D6494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9AE87B-3615-4A66-471B-8A4514EEA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3AEB1-BF4A-4BDB-1D07-EF2A98D27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EC8AD-C36D-4865-9526-35C55BE2C6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31095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FF895-042D-A3A5-C08A-CD4158E18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E25245-D915-CE7A-6B16-247CA3A2F7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36832-62A5-64CD-BB65-46FD8F104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F39A-F63B-45A0-8B7F-5CBA1A8D6494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BCDC51-A5AD-B59B-9D0F-1133456A7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A91AE5-6614-2AFE-9F2C-B5D75BAAD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EC8AD-C36D-4865-9526-35C55BE2C6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2538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CDC66D-21DC-BFFE-7319-08E2A7BBB4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FB35B0-33C6-5CC3-89C9-4094D2098C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0E19F-F3DF-99C0-320A-44B8AC1E7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F39A-F63B-45A0-8B7F-5CBA1A8D6494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867CE2-D5D9-E74C-A407-0F5B0FE92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430BA8-56AA-364D-4F7C-1C1E7A48F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EC8AD-C36D-4865-9526-35C55BE2C6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33883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1CAB2-0C3E-333F-C09E-41AAD1B0A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4258D-4A29-EE3A-21BA-46D373852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EE216D-D3CA-9F70-E729-010E5CD71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F39A-F63B-45A0-8B7F-5CBA1A8D6494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C3677-C366-D251-79CA-8D10B4F83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9C6FC9-5818-E9D9-6A9F-620B5150B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EC8AD-C36D-4865-9526-35C55BE2C6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12953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DFD18-8871-3C7E-331E-6928BD7EE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E4E438-9029-8F6B-7F15-5A028D343D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D7380-3FF2-BB24-6DA8-023F20B56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F39A-F63B-45A0-8B7F-5CBA1A8D6494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87EE97-B709-ABFA-FB11-D93CBE393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F430A-28B5-D249-6034-3D099CE82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EC8AD-C36D-4865-9526-35C55BE2C6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43221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469CE-9A6D-179B-A3C7-16A6A6C5E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F773D-050A-D53D-E0FD-E26D6B3B88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42055-C679-C4C2-9F0D-1D4BC53450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F3FE23-C94A-63D6-9225-DBBF1C4C9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F39A-F63B-45A0-8B7F-5CBA1A8D6494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F73699-2459-7CBE-7519-9ECD9FB8D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BB21D2-8BDB-8933-2016-5CA9E1D46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EC8AD-C36D-4865-9526-35C55BE2C6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40343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DF555-10FE-9C6D-1085-A2B363038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2BA3A-4825-5FD3-BEFD-D4B620DAD7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035E8-4281-D21A-6479-171A154F96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388735-F8D2-F340-89E1-DDC4F2ACA6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271229-D1AF-AA2B-FB94-BE5604B91E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0D9D41-A7B7-418C-584E-0C3CF1A6C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F39A-F63B-45A0-8B7F-5CBA1A8D6494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4F621C-E0CC-DA8F-097F-9A2415CEE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AF03C3-4B94-6428-5FAA-21B1AD477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EC8AD-C36D-4865-9526-35C55BE2C6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1131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7BD0B-C697-0451-7BAA-811D7B85B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FCCB57-3C45-4087-51F4-7CA68BD6F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F39A-F63B-45A0-8B7F-5CBA1A8D6494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FFC146-D874-6B25-1A31-89762BB84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A3939F-8EFB-8086-B298-B3D3CC6AA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EC8AD-C36D-4865-9526-35C55BE2C6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20081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8CC365-5715-3BC0-9A88-16D51CB5D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F39A-F63B-45A0-8B7F-5CBA1A8D6494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2A27D8-4565-AE73-B2F3-F9E8F1B9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F4071-2F8A-3BDE-4CC9-D46EFAAF8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EC8AD-C36D-4865-9526-35C55BE2C6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72013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2CEAD-F405-4627-95A4-E1C8A0D88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E7403-C683-415E-402C-FCAEF90DB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685867-3F98-4D19-0D1B-60A07316AB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875303-5A23-E5C9-3B5A-B52A331B8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F39A-F63B-45A0-8B7F-5CBA1A8D6494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31B3E4-3AA3-76F1-AEA8-28FC8A592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73DAAE-52C2-6F90-9B48-C35A29C53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EC8AD-C36D-4865-9526-35C55BE2C6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53584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5A2C5-130F-0925-9D42-F71694097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5593DB-6429-FC7B-B2CF-2A5718B421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867E58-6426-DF82-E1C7-A0047E0881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913E4B-80AA-E8B1-AE10-18BA7913B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F39A-F63B-45A0-8B7F-5CBA1A8D6494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88B322-C784-B330-ACB5-FE7E5A97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502F16-6E3A-FD53-DF06-CC8430E4F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EC8AD-C36D-4865-9526-35C55BE2C6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50196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C54EBC-DEF2-BAAD-14BB-F41C3A7F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64C75B-747C-9487-EEC4-54B585623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3C16AA-8C7A-9A3D-8CBD-13695B5BD2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53F39A-F63B-45A0-8B7F-5CBA1A8D6494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A0CDD-F70F-00D7-5A01-B122060EF9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0CCE90-D27A-4244-608B-A14378C5D1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CEC8AD-C36D-4865-9526-35C55BE2C6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81861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yberzhg.github.io/toolbox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997BEE-D9C0-782B-47B8-8DFF0B238DCD}"/>
              </a:ext>
            </a:extLst>
          </p:cNvPr>
          <p:cNvSpPr txBox="1"/>
          <p:nvPr/>
        </p:nvSpPr>
        <p:spPr>
          <a:xfrm>
            <a:off x="1916497" y="573133"/>
            <a:ext cx="8216199" cy="23516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kern="1200" dirty="0">
                <a:solidFill>
                  <a:schemeClr val="accent1">
                    <a:lumMod val="75000"/>
                  </a:schemeClr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LR Parser for Evaluating and Differentiating Mathematical Expressions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FF78124-A5BD-BF84-E9FD-B62FD575EA66}"/>
              </a:ext>
            </a:extLst>
          </p:cNvPr>
          <p:cNvSpPr txBox="1"/>
          <p:nvPr/>
        </p:nvSpPr>
        <p:spPr>
          <a:xfrm>
            <a:off x="8770889" y="5109043"/>
            <a:ext cx="4967925" cy="103105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David" panose="020E0502060401010101" pitchFamily="34" charset="-79"/>
                <a:cs typeface="David" panose="020E0502060401010101" pitchFamily="34" charset="-79"/>
              </a:rPr>
              <a:t>Dor Shabat 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David" panose="020E0502060401010101" pitchFamily="34" charset="-79"/>
                <a:cs typeface="David" panose="020E0502060401010101" pitchFamily="34" charset="-79"/>
              </a:rPr>
              <a:t>Yuval Rozner </a:t>
            </a:r>
            <a:endParaRPr lang="he-IL" sz="28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254D50-B4E9-7862-82C8-2083FB5C4971}"/>
              </a:ext>
            </a:extLst>
          </p:cNvPr>
          <p:cNvSpPr txBox="1"/>
          <p:nvPr/>
        </p:nvSpPr>
        <p:spPr>
          <a:xfrm>
            <a:off x="2101536" y="3410000"/>
            <a:ext cx="813204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spcAft>
                <a:spcPts val="600"/>
              </a:spcAft>
            </a:pPr>
            <a:r>
              <a:rPr lang="en-US" sz="2800" dirty="0">
                <a:latin typeface="David" panose="020E0502060401010101" pitchFamily="34" charset="-79"/>
                <a:cs typeface="David" panose="020E0502060401010101" pitchFamily="34" charset="-79"/>
              </a:rPr>
              <a:t>Implementation and Comparison in Python and Haskell</a:t>
            </a:r>
            <a:endParaRPr lang="he-IL" sz="28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A33EAB-C304-4D95-A357-E39EE9C0C883}"/>
              </a:ext>
            </a:extLst>
          </p:cNvPr>
          <p:cNvSpPr txBox="1"/>
          <p:nvPr/>
        </p:nvSpPr>
        <p:spPr>
          <a:xfrm>
            <a:off x="234859" y="6306990"/>
            <a:ext cx="148340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latin typeface="David" panose="020E0502060401010101" pitchFamily="34" charset="-79"/>
                <a:cs typeface="David" panose="020E0502060401010101" pitchFamily="34" charset="-79"/>
              </a:rPr>
              <a:t>08/08/2024</a:t>
            </a:r>
            <a:endParaRPr lang="he-IL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DC10E2-5586-1A81-D4DA-D254E64E58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2873" y="4172841"/>
            <a:ext cx="2439561" cy="24395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68949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D55C482C-CAB8-4B6F-F6A4-AE24CD4B2CF7}"/>
              </a:ext>
            </a:extLst>
          </p:cNvPr>
          <p:cNvSpPr txBox="1"/>
          <p:nvPr/>
        </p:nvSpPr>
        <p:spPr>
          <a:xfrm>
            <a:off x="1741297" y="291657"/>
            <a:ext cx="8986249" cy="12971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chemeClr val="accent1">
                    <a:lumMod val="75000"/>
                  </a:schemeClr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Pros of Python Implementation</a:t>
            </a:r>
            <a:endParaRPr lang="en-US" sz="5400" kern="1200" dirty="0">
              <a:solidFill>
                <a:schemeClr val="accent1">
                  <a:lumMod val="75000"/>
                </a:schemeClr>
              </a:solidFill>
              <a:latin typeface="David" panose="020E0502060401010101" pitchFamily="34" charset="-79"/>
              <a:ea typeface="+mj-ea"/>
              <a:cs typeface="David" panose="020E0502060401010101" pitchFamily="34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C5B3A7-064F-365B-1931-4FCD7FB76C52}"/>
              </a:ext>
            </a:extLst>
          </p:cNvPr>
          <p:cNvSpPr txBox="1"/>
          <p:nvPr/>
        </p:nvSpPr>
        <p:spPr>
          <a:xfrm>
            <a:off x="687553" y="1188675"/>
            <a:ext cx="10059238" cy="5201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 rtl="0">
              <a:spcBef>
                <a:spcPts val="0"/>
              </a:spcBef>
              <a:spcAft>
                <a:spcPts val="800"/>
              </a:spcAft>
            </a:pPr>
            <a:r>
              <a:rPr lang="en-US" sz="1400" b="1" u="sng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Extensibility:</a:t>
            </a:r>
            <a:endParaRPr lang="en-US" sz="1400" u="sng" kern="100" dirty="0">
              <a:effectLst/>
              <a:latin typeface="David" panose="020E0502060401010101" pitchFamily="34" charset="-79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Easily Modifiable Grammar</a:t>
            </a:r>
            <a:r>
              <a:rPr lang="en-US" sz="14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The Python implementation allows for straightforward adjustments to the grammar, making it simple to add new operators or functions as needed.</a:t>
            </a:r>
          </a:p>
          <a:p>
            <a:pPr marL="342900" marR="0" lvl="0" indent="-342900" algn="l" rtl="0"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Scalable for Different Mathematical Needs</a:t>
            </a:r>
            <a:r>
              <a:rPr lang="en-US" sz="14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Whether expanding the range of supported functions or modifying existing rules, Python’s flexibility supports rapid updates.</a:t>
            </a:r>
          </a:p>
          <a:p>
            <a:pPr marL="342900" marR="0" lvl="0" indent="-342900" algn="l" rtl="0"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1400" kern="100" dirty="0">
              <a:effectLst/>
              <a:latin typeface="David" panose="020E0502060401010101" pitchFamily="34" charset="-79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marL="0" marR="0" algn="l" rtl="0">
              <a:spcBef>
                <a:spcPts val="0"/>
              </a:spcBef>
              <a:spcAft>
                <a:spcPts val="800"/>
              </a:spcAft>
            </a:pPr>
            <a:r>
              <a:rPr lang="en-US" sz="1400" b="1" u="sng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Dynamic Typing:</a:t>
            </a:r>
            <a:endParaRPr lang="en-US" sz="1400" u="sng" kern="100" dirty="0">
              <a:effectLst/>
              <a:latin typeface="David" panose="020E0502060401010101" pitchFamily="34" charset="-79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Flexibility with Variables</a:t>
            </a:r>
            <a:r>
              <a:rPr lang="en-US" sz="14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Python’s dynamic typing enables seamless handling of various data types without strict type declarations.</a:t>
            </a:r>
          </a:p>
          <a:p>
            <a:pPr marL="342900" marR="0" lvl="0" indent="-342900" algn="l" rtl="0"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1400" kern="100" dirty="0">
              <a:effectLst/>
              <a:latin typeface="David" panose="020E0502060401010101" pitchFamily="34" charset="-79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marL="0" marR="0" algn="l" rtl="0">
              <a:spcBef>
                <a:spcPts val="0"/>
              </a:spcBef>
              <a:spcAft>
                <a:spcPts val="800"/>
              </a:spcAft>
            </a:pPr>
            <a:r>
              <a:rPr lang="en-US" sz="1400" b="1" u="sng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Ease of Visualization and Verification:</a:t>
            </a:r>
            <a:endParaRPr lang="en-US" sz="1400" u="sng" kern="100" dirty="0">
              <a:effectLst/>
              <a:latin typeface="David" panose="020E0502060401010101" pitchFamily="34" charset="-79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Tree Visualization</a:t>
            </a:r>
            <a:r>
              <a:rPr lang="en-US" sz="14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Python’s support for libraries like </a:t>
            </a:r>
            <a:r>
              <a:rPr lang="en-US" sz="1400" kern="100" dirty="0" err="1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Graphviz</a:t>
            </a:r>
            <a:r>
              <a:rPr lang="en-US" sz="14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 makes it straightforward to visualize the expression trees, aiding in debugging and understanding the parser’s behavior.</a:t>
            </a:r>
          </a:p>
          <a:p>
            <a:pPr marL="342900" marR="0" lvl="0" indent="-342900" algn="l" rtl="0"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Interactive Exploration</a:t>
            </a:r>
            <a:r>
              <a:rPr lang="en-US" sz="14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Python’s support for libraries like </a:t>
            </a:r>
            <a:r>
              <a:rPr lang="en-US" sz="1400" kern="100" dirty="0" err="1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sympy</a:t>
            </a:r>
            <a:r>
              <a:rPr lang="en-US" sz="14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 allow verifying easily the results of the parser and the evaluations and differentiate.</a:t>
            </a:r>
          </a:p>
          <a:p>
            <a:pPr marL="342900" marR="0" lvl="0" indent="-342900" algn="l" rtl="0"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1400" kern="100" dirty="0">
              <a:effectLst/>
              <a:latin typeface="David" panose="020E0502060401010101" pitchFamily="34" charset="-79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marL="0" marR="0" algn="l" rtl="0">
              <a:spcBef>
                <a:spcPts val="0"/>
              </a:spcBef>
              <a:spcAft>
                <a:spcPts val="800"/>
              </a:spcAft>
            </a:pPr>
            <a:r>
              <a:rPr lang="en-US" sz="1400" b="1" u="sng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Object-Oriented Programming (OOP):</a:t>
            </a:r>
            <a:endParaRPr lang="en-US" sz="1400" u="sng" kern="100" dirty="0">
              <a:effectLst/>
              <a:latin typeface="David" panose="020E0502060401010101" pitchFamily="34" charset="-79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Structured Codebase</a:t>
            </a:r>
            <a:r>
              <a:rPr lang="en-US" sz="14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Python’s OOP capabilities help in organizing the code into classes like </a:t>
            </a:r>
            <a:r>
              <a:rPr lang="en-US" sz="1400" kern="100" dirty="0" err="1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LRParser</a:t>
            </a:r>
            <a:r>
              <a:rPr lang="en-US" sz="14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 and Node, making it modular and easier to maintain. </a:t>
            </a:r>
          </a:p>
        </p:txBody>
      </p:sp>
    </p:spTree>
    <p:extLst>
      <p:ext uri="{BB962C8B-B14F-4D97-AF65-F5344CB8AC3E}">
        <p14:creationId xmlns:p14="http://schemas.microsoft.com/office/powerpoint/2010/main" val="17923659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D55C482C-CAB8-4B6F-F6A4-AE24CD4B2CF7}"/>
              </a:ext>
            </a:extLst>
          </p:cNvPr>
          <p:cNvSpPr txBox="1"/>
          <p:nvPr/>
        </p:nvSpPr>
        <p:spPr>
          <a:xfrm>
            <a:off x="1741297" y="291657"/>
            <a:ext cx="8986249" cy="12971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chemeClr val="accent1">
                    <a:lumMod val="75000"/>
                  </a:schemeClr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Pros of Haskell Implementation</a:t>
            </a:r>
            <a:endParaRPr lang="en-US" sz="5400" kern="1200" dirty="0">
              <a:solidFill>
                <a:schemeClr val="accent1">
                  <a:lumMod val="75000"/>
                </a:schemeClr>
              </a:solidFill>
              <a:latin typeface="David" panose="020E0502060401010101" pitchFamily="34" charset="-79"/>
              <a:ea typeface="+mj-ea"/>
              <a:cs typeface="David" panose="020E0502060401010101" pitchFamily="34" charset="-79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8C57B7-0DF2-EE11-471D-B48C522EFDCD}"/>
              </a:ext>
            </a:extLst>
          </p:cNvPr>
          <p:cNvSpPr txBox="1"/>
          <p:nvPr/>
        </p:nvSpPr>
        <p:spPr>
          <a:xfrm>
            <a:off x="1088090" y="1311989"/>
            <a:ext cx="9363075" cy="5596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b="1" u="sng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High Performance:</a:t>
            </a:r>
            <a:endParaRPr lang="en-US" sz="1400" u="sng" kern="100" dirty="0">
              <a:effectLst/>
              <a:latin typeface="David" panose="020E0502060401010101" pitchFamily="34" charset="-79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Compiled Language</a:t>
            </a:r>
            <a:r>
              <a:rPr lang="en-US" sz="14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Haskell’s compilation into machine code results in faster execution times, particularly beneficial for large and complex mathematical expressions.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Efficient Memory Management</a:t>
            </a:r>
            <a:r>
              <a:rPr lang="en-US" sz="14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Haskell's lazy evaluation model optimizes memory usage, only computing values when necessary.</a:t>
            </a:r>
          </a:p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b="1" u="sng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Strong Typing:</a:t>
            </a:r>
            <a:endParaRPr lang="en-US" sz="1400" u="sng" kern="100" dirty="0">
              <a:effectLst/>
              <a:latin typeface="David" panose="020E0502060401010101" pitchFamily="34" charset="-79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Compile-Time Error Checking</a:t>
            </a:r>
            <a:r>
              <a:rPr lang="en-US" sz="14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Haskell’s strong, static type system catches many errors during compilation, reducing the likelihood of runtime errors.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Type Safety</a:t>
            </a:r>
            <a:r>
              <a:rPr lang="en-US" sz="14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Ensures that operations are performed on compatible types, enhancing the reliability and robustness of the parser.</a:t>
            </a:r>
          </a:p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b="1" u="sng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Mathematical Precision:</a:t>
            </a:r>
            <a:endParaRPr lang="en-US" sz="1400" u="sng" kern="100" dirty="0">
              <a:effectLst/>
              <a:latin typeface="David" panose="020E0502060401010101" pitchFamily="34" charset="-79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Expressive Syntax</a:t>
            </a:r>
            <a:r>
              <a:rPr lang="en-US" sz="14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Haskell’s syntax closely mirrors mathematical notation, making the implementation concise and aligned with mathematical logic.</a:t>
            </a:r>
          </a:p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b="1" u="sng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Custom Data Types:</a:t>
            </a:r>
            <a:endParaRPr lang="en-US" sz="1400" u="sng" kern="100" dirty="0">
              <a:effectLst/>
              <a:latin typeface="David" panose="020E0502060401010101" pitchFamily="34" charset="-79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Flexibility in Data Representation</a:t>
            </a:r>
            <a:r>
              <a:rPr lang="en-US" sz="14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Haskell allows the creation of new algebraic data types, providing precise and flexible representations of complex mathematical structures.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Enhanced Abstraction</a:t>
            </a:r>
            <a:r>
              <a:rPr lang="en-US" sz="14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Custom data types enable high levels of abstraction, making the code more modular and easier to reason about.</a:t>
            </a:r>
          </a:p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5096865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7AABAFB-7DC0-474E-96D2-54917E61E8C3}"/>
                  </a:ext>
                </a:extLst>
              </p:cNvPr>
              <p:cNvSpPr txBox="1"/>
              <p:nvPr/>
            </p:nvSpPr>
            <p:spPr>
              <a:xfrm>
                <a:off x="3366502" y="129254"/>
                <a:ext cx="5173863" cy="873952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pPr algn="ctr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</a:pPr>
                <a:r>
                  <a:rPr lang="en-US" sz="5400" dirty="0">
                    <a:solidFill>
                      <a:schemeClr val="accent1">
                        <a:lumMod val="75000"/>
                      </a:schemeClr>
                    </a:solidFill>
                    <a:latin typeface="David" panose="020E0502060401010101" pitchFamily="34" charset="-79"/>
                    <a:ea typeface="+mj-ea"/>
                    <a:cs typeface="David" panose="020E0502060401010101" pitchFamily="34" charset="-79"/>
                  </a:rPr>
                  <a:t>Example  </a:t>
                </a:r>
                <a14:m>
                  <m:oMath xmlns:m="http://schemas.openxmlformats.org/officeDocument/2006/math">
                    <m:r>
                      <a:rPr lang="en-US" sz="5400" b="0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+mj-ea"/>
                        <a:cs typeface="David" panose="020E0502060401010101" pitchFamily="34" charset="-79"/>
                      </a:rPr>
                      <m:t>𝐹</m:t>
                    </m:r>
                    <m:r>
                      <a:rPr lang="en-US" sz="5400" b="0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+mj-ea"/>
                        <a:cs typeface="David" panose="020E0502060401010101" pitchFamily="34" charset="-79"/>
                      </a:rPr>
                      <m:t>(</m:t>
                    </m:r>
                    <m:r>
                      <a:rPr lang="en-US" sz="5400" b="0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+mj-ea"/>
                        <a:cs typeface="David" panose="020E0502060401010101" pitchFamily="34" charset="-79"/>
                      </a:rPr>
                      <m:t>𝑋</m:t>
                    </m:r>
                    <m:r>
                      <a:rPr lang="en-US" sz="5400" b="0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+mj-ea"/>
                        <a:cs typeface="David" panose="020E0502060401010101" pitchFamily="34" charset="-79"/>
                      </a:rPr>
                      <m:t>)</m:t>
                    </m:r>
                  </m:oMath>
                </a14:m>
                <a:endParaRPr lang="en-US" sz="5400" kern="1200" dirty="0">
                  <a:solidFill>
                    <a:schemeClr val="accent1">
                      <a:lumMod val="75000"/>
                    </a:schemeClr>
                  </a:solidFill>
                  <a:latin typeface="David" panose="020E0502060401010101" pitchFamily="34" charset="-79"/>
                  <a:ea typeface="+mj-ea"/>
                  <a:cs typeface="David" panose="020E0502060401010101" pitchFamily="34" charset="-79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7AABAFB-7DC0-474E-96D2-54917E61E8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6502" y="129254"/>
                <a:ext cx="5173863" cy="873952"/>
              </a:xfrm>
              <a:prstGeom prst="rect">
                <a:avLst/>
              </a:prstGeom>
              <a:blipFill>
                <a:blip r:embed="rId3"/>
                <a:stretch>
                  <a:fillRect t="-26389" b="-39583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8" name="Picture 27">
            <a:extLst>
              <a:ext uri="{FF2B5EF4-FFF2-40B4-BE49-F238E27FC236}">
                <a16:creationId xmlns:a16="http://schemas.microsoft.com/office/drawing/2014/main" id="{D1FE87AE-0DA7-2163-3DDA-BBB69155CA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297" y="1327693"/>
            <a:ext cx="8858250" cy="50482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0DC4C9DC-2740-7736-606C-13BAF3B73E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872" y="1899146"/>
            <a:ext cx="6457950" cy="4572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144530C-E10D-3959-AF7A-79B10AA5CD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793" y="2534289"/>
            <a:ext cx="2933700" cy="20955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167101F-8D8D-1A2C-41DC-D95C706367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697" y="2844492"/>
            <a:ext cx="9315450" cy="50482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5971B84-650D-D0E1-93D0-1284C81CFE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540" y="3384170"/>
            <a:ext cx="9810750" cy="50482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8F823DF-6C37-A32E-CE5B-7E27345BDBE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322" y="4908702"/>
            <a:ext cx="9420225" cy="50482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2FFE4CB-B245-E647-0598-D9C952404FA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662" y="3749343"/>
            <a:ext cx="9210675" cy="50482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4FD46B1-1D62-7C2B-0928-959E045FB3A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540" y="4248830"/>
            <a:ext cx="9896475" cy="552450"/>
          </a:xfrm>
          <a:prstGeom prst="rect">
            <a:avLst/>
          </a:prstGeom>
        </p:spPr>
      </p:pic>
      <p:sp>
        <p:nvSpPr>
          <p:cNvPr id="45" name="Oval 44">
            <a:extLst>
              <a:ext uri="{FF2B5EF4-FFF2-40B4-BE49-F238E27FC236}">
                <a16:creationId xmlns:a16="http://schemas.microsoft.com/office/drawing/2014/main" id="{000D0518-68EE-66D1-3355-02D8F081C673}"/>
              </a:ext>
            </a:extLst>
          </p:cNvPr>
          <p:cNvSpPr/>
          <p:nvPr/>
        </p:nvSpPr>
        <p:spPr>
          <a:xfrm>
            <a:off x="6234422" y="5536639"/>
            <a:ext cx="106088" cy="10608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1250F490-7D48-4161-A83B-9066F684706A}"/>
              </a:ext>
            </a:extLst>
          </p:cNvPr>
          <p:cNvSpPr/>
          <p:nvPr/>
        </p:nvSpPr>
        <p:spPr>
          <a:xfrm>
            <a:off x="6246144" y="5789522"/>
            <a:ext cx="106088" cy="10608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00D620A3-3CCB-0522-6E64-A5418556EF7F}"/>
              </a:ext>
            </a:extLst>
          </p:cNvPr>
          <p:cNvSpPr/>
          <p:nvPr/>
        </p:nvSpPr>
        <p:spPr>
          <a:xfrm>
            <a:off x="6247820" y="6062502"/>
            <a:ext cx="106088" cy="10608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2D0CE210-CAF9-5A0E-3680-F8337EA7F354}"/>
              </a:ext>
            </a:extLst>
          </p:cNvPr>
          <p:cNvSpPr/>
          <p:nvPr/>
        </p:nvSpPr>
        <p:spPr>
          <a:xfrm>
            <a:off x="6249499" y="6335480"/>
            <a:ext cx="106088" cy="10608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FF5946D5-851A-C9CE-8D21-08B8CB786227}"/>
                  </a:ext>
                </a:extLst>
              </p:cNvPr>
              <p:cNvSpPr txBox="1"/>
              <p:nvPr/>
            </p:nvSpPr>
            <p:spPr>
              <a:xfrm>
                <a:off x="282791" y="1327693"/>
                <a:ext cx="1245662" cy="461665"/>
              </a:xfrm>
              <a:prstGeom prst="rect">
                <a:avLst/>
              </a:prstGeom>
              <a:noFill/>
            </p:spPr>
            <p:txBody>
              <a:bodyPr wrap="none" rtlCol="1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2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chemeClr val="tx2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chemeClr val="tx2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chemeClr val="tx2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he-IL" sz="2400" dirty="0">
                  <a:solidFill>
                    <a:schemeClr val="tx2">
                      <a:lumMod val="75000"/>
                      <a:lumOff val="2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FF5946D5-851A-C9CE-8D21-08B8CB7862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791" y="1327693"/>
                <a:ext cx="1245662" cy="461665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31785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7AABAFB-7DC0-474E-96D2-54917E61E8C3}"/>
                  </a:ext>
                </a:extLst>
              </p:cNvPr>
              <p:cNvSpPr txBox="1"/>
              <p:nvPr/>
            </p:nvSpPr>
            <p:spPr>
              <a:xfrm>
                <a:off x="3366502" y="129254"/>
                <a:ext cx="5173863" cy="873952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pPr algn="ctr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</a:pPr>
                <a:r>
                  <a:rPr lang="en-US" sz="5400" dirty="0">
                    <a:solidFill>
                      <a:schemeClr val="accent1">
                        <a:lumMod val="75000"/>
                      </a:schemeClr>
                    </a:solidFill>
                    <a:latin typeface="David" panose="020E0502060401010101" pitchFamily="34" charset="-79"/>
                    <a:ea typeface="+mj-ea"/>
                    <a:cs typeface="David" panose="020E0502060401010101" pitchFamily="34" charset="-79"/>
                  </a:rPr>
                  <a:t>Example  </a:t>
                </a:r>
                <a14:m>
                  <m:oMath xmlns:m="http://schemas.openxmlformats.org/officeDocument/2006/math">
                    <m:r>
                      <a:rPr lang="en-US" sz="5400" b="0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+mj-ea"/>
                        <a:cs typeface="David" panose="020E0502060401010101" pitchFamily="34" charset="-79"/>
                      </a:rPr>
                      <m:t>𝐹</m:t>
                    </m:r>
                    <m:r>
                      <a:rPr lang="en-US" sz="5400" b="0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+mj-ea"/>
                        <a:cs typeface="David" panose="020E0502060401010101" pitchFamily="34" charset="-79"/>
                      </a:rPr>
                      <m:t>′</m:t>
                    </m:r>
                    <m:r>
                      <a:rPr lang="en-US" sz="5400" b="0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+mj-ea"/>
                        <a:cs typeface="David" panose="020E0502060401010101" pitchFamily="34" charset="-79"/>
                      </a:rPr>
                      <m:t>(</m:t>
                    </m:r>
                    <m:r>
                      <a:rPr lang="en-US" sz="5400" b="0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+mj-ea"/>
                        <a:cs typeface="David" panose="020E0502060401010101" pitchFamily="34" charset="-79"/>
                      </a:rPr>
                      <m:t>𝑋</m:t>
                    </m:r>
                    <m:r>
                      <a:rPr lang="en-US" sz="5400" b="0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+mj-ea"/>
                        <a:cs typeface="David" panose="020E0502060401010101" pitchFamily="34" charset="-79"/>
                      </a:rPr>
                      <m:t>)</m:t>
                    </m:r>
                  </m:oMath>
                </a14:m>
                <a:endParaRPr lang="en-US" sz="5400" kern="1200" dirty="0">
                  <a:solidFill>
                    <a:schemeClr val="accent1">
                      <a:lumMod val="75000"/>
                    </a:schemeClr>
                  </a:solidFill>
                  <a:latin typeface="David" panose="020E0502060401010101" pitchFamily="34" charset="-79"/>
                  <a:ea typeface="+mj-ea"/>
                  <a:cs typeface="David" panose="020E0502060401010101" pitchFamily="34" charset="-79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7AABAFB-7DC0-474E-96D2-54917E61E8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6502" y="129254"/>
                <a:ext cx="5173863" cy="873952"/>
              </a:xfrm>
              <a:prstGeom prst="rect">
                <a:avLst/>
              </a:prstGeom>
              <a:blipFill>
                <a:blip r:embed="rId3"/>
                <a:stretch>
                  <a:fillRect l="-353" t="-26389" b="-39583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Oval 44">
            <a:extLst>
              <a:ext uri="{FF2B5EF4-FFF2-40B4-BE49-F238E27FC236}">
                <a16:creationId xmlns:a16="http://schemas.microsoft.com/office/drawing/2014/main" id="{000D0518-68EE-66D1-3355-02D8F081C673}"/>
              </a:ext>
            </a:extLst>
          </p:cNvPr>
          <p:cNvSpPr/>
          <p:nvPr/>
        </p:nvSpPr>
        <p:spPr>
          <a:xfrm>
            <a:off x="6234422" y="6039058"/>
            <a:ext cx="106088" cy="10608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1250F490-7D48-4161-A83B-9066F684706A}"/>
              </a:ext>
            </a:extLst>
          </p:cNvPr>
          <p:cNvSpPr/>
          <p:nvPr/>
        </p:nvSpPr>
        <p:spPr>
          <a:xfrm>
            <a:off x="6236096" y="6291941"/>
            <a:ext cx="106088" cy="10608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00D620A3-3CCB-0522-6E64-A5418556EF7F}"/>
              </a:ext>
            </a:extLst>
          </p:cNvPr>
          <p:cNvSpPr/>
          <p:nvPr/>
        </p:nvSpPr>
        <p:spPr>
          <a:xfrm>
            <a:off x="6237772" y="6564921"/>
            <a:ext cx="106088" cy="10608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FF5946D5-851A-C9CE-8D21-08B8CB786227}"/>
                  </a:ext>
                </a:extLst>
              </p:cNvPr>
              <p:cNvSpPr txBox="1"/>
              <p:nvPr/>
            </p:nvSpPr>
            <p:spPr>
              <a:xfrm>
                <a:off x="114494" y="1322583"/>
                <a:ext cx="1313758" cy="461665"/>
              </a:xfrm>
              <a:prstGeom prst="rect">
                <a:avLst/>
              </a:prstGeom>
              <a:noFill/>
            </p:spPr>
            <p:txBody>
              <a:bodyPr wrap="none" rtlCol="1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2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2400" b="0" i="1" smtClean="0">
                          <a:solidFill>
                            <a:schemeClr val="tx2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chemeClr val="tx2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chemeClr val="tx2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chemeClr val="tx2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he-IL" sz="2400" dirty="0">
                  <a:solidFill>
                    <a:schemeClr val="tx2">
                      <a:lumMod val="75000"/>
                      <a:lumOff val="2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FF5946D5-851A-C9CE-8D21-08B8CB7862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494" y="1322583"/>
                <a:ext cx="1313758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0B4502CF-07EA-DEF8-4857-2600237D9E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4599" y="3311946"/>
            <a:ext cx="6953250" cy="5048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965A54-5A26-2779-10ED-1CE8852497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144" y="1243875"/>
            <a:ext cx="10220325" cy="6667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0446878-9B34-92FB-468B-28819E7E71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891" y="5367341"/>
            <a:ext cx="9620250" cy="5048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A820A85-52A6-6B36-CA3B-518A2C3CF49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470" y="2468002"/>
            <a:ext cx="10048875" cy="6381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54F2FA7-549E-C650-EC4A-68975289D1C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335" y="4579971"/>
            <a:ext cx="10420350" cy="66675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B1BC75B-522A-2D09-A907-2C9EC59537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2190" y="1917042"/>
            <a:ext cx="5486400" cy="50482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09F904C-242C-74EB-B10F-FFEB2F3EE98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620" y="3939687"/>
            <a:ext cx="9191625" cy="50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4162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B8EA5CF7-3E26-11B6-0D9F-A3C95074DEB8}"/>
              </a:ext>
            </a:extLst>
          </p:cNvPr>
          <p:cNvSpPr txBox="1"/>
          <p:nvPr/>
        </p:nvSpPr>
        <p:spPr>
          <a:xfrm>
            <a:off x="2160664" y="884027"/>
            <a:ext cx="8073958" cy="92362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kern="1200" dirty="0">
                <a:solidFill>
                  <a:schemeClr val="accent1">
                    <a:lumMod val="75000"/>
                  </a:schemeClr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Thank You </a:t>
            </a:r>
            <a:r>
              <a:rPr lang="en-US" sz="9600" kern="1200" dirty="0">
                <a:solidFill>
                  <a:schemeClr val="accent1">
                    <a:lumMod val="75000"/>
                  </a:schemeClr>
                </a:solidFill>
                <a:ea typeface="+mj-ea"/>
                <a:cs typeface="David" panose="020E0502060401010101" pitchFamily="34" charset="-79"/>
              </a:rPr>
              <a:t>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0353D4-7DE6-3D10-8DC6-0A731F2FA45A}"/>
              </a:ext>
            </a:extLst>
          </p:cNvPr>
          <p:cNvSpPr txBox="1"/>
          <p:nvPr/>
        </p:nvSpPr>
        <p:spPr>
          <a:xfrm>
            <a:off x="1687612" y="4731608"/>
            <a:ext cx="4967925" cy="103105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David" panose="020E0502060401010101" pitchFamily="34" charset="-79"/>
                <a:cs typeface="David" panose="020E0502060401010101" pitchFamily="34" charset="-79"/>
              </a:rPr>
              <a:t>Dor Shabat 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David" panose="020E0502060401010101" pitchFamily="34" charset="-79"/>
                <a:cs typeface="David" panose="020E0502060401010101" pitchFamily="34" charset="-79"/>
              </a:rPr>
              <a:t>Yuval Rozner </a:t>
            </a:r>
            <a:endParaRPr lang="he-IL" sz="28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07987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9BC957E4-EC0A-3ED8-8220-E37796C0A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3124" y="1593431"/>
            <a:ext cx="6153840" cy="33314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1861C8-6389-5961-33DA-5A6EDE0F48D2}"/>
              </a:ext>
            </a:extLst>
          </p:cNvPr>
          <p:cNvSpPr txBox="1"/>
          <p:nvPr/>
        </p:nvSpPr>
        <p:spPr>
          <a:xfrm>
            <a:off x="320647" y="1174690"/>
            <a:ext cx="9193077" cy="3838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The goal is to compute the value and derivative of a composite algebraic function.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5C482C-CAB8-4B6F-F6A4-AE24CD4B2CF7}"/>
              </a:ext>
            </a:extLst>
          </p:cNvPr>
          <p:cNvSpPr txBox="1"/>
          <p:nvPr/>
        </p:nvSpPr>
        <p:spPr>
          <a:xfrm>
            <a:off x="1987465" y="281609"/>
            <a:ext cx="8073958" cy="12971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chemeClr val="accent1">
                    <a:lumMod val="75000"/>
                  </a:schemeClr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The Problem</a:t>
            </a:r>
            <a:endParaRPr lang="en-US" sz="5400" kern="1200" dirty="0">
              <a:solidFill>
                <a:schemeClr val="accent1">
                  <a:lumMod val="75000"/>
                </a:schemeClr>
              </a:solidFill>
              <a:latin typeface="David" panose="020E0502060401010101" pitchFamily="34" charset="-79"/>
              <a:ea typeface="+mj-ea"/>
              <a:cs typeface="David" panose="020E0502060401010101" pitchFamily="34" charset="-79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6AE2C63-38FB-D783-2854-574DAEC01FF9}"/>
                  </a:ext>
                </a:extLst>
              </p:cNvPr>
              <p:cNvSpPr txBox="1"/>
              <p:nvPr/>
            </p:nvSpPr>
            <p:spPr>
              <a:xfrm>
                <a:off x="225036" y="3923464"/>
                <a:ext cx="8951243" cy="22406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algn="l" rtl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400" b="1" kern="100" dirty="0">
                    <a:effectLst/>
                    <a:latin typeface="David" panose="020E0502060401010101" pitchFamily="34" charset="-79"/>
                    <a:ea typeface="Calibri" panose="020F0502020204030204" pitchFamily="34" charset="0"/>
                    <a:cs typeface="David" panose="020E0502060401010101" pitchFamily="34" charset="-79"/>
                  </a:rPr>
                  <a:t>Requirements:</a:t>
                </a:r>
                <a:endParaRPr lang="en-US" sz="1400" kern="100" dirty="0">
                  <a:effectLst/>
                  <a:latin typeface="David" panose="020E0502060401010101" pitchFamily="34" charset="-79"/>
                  <a:ea typeface="Calibri" panose="020F0502020204030204" pitchFamily="34" charset="0"/>
                  <a:cs typeface="David" panose="020E0502060401010101" pitchFamily="34" charset="-79"/>
                </a:endParaRPr>
              </a:p>
              <a:p>
                <a:pPr marL="342900" marR="0" lvl="0" indent="-342900" algn="l" rtl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  <a:buSzPts val="1000"/>
                  <a:buFont typeface="Symbol" panose="05050102010706020507" pitchFamily="18" charset="2"/>
                  <a:buChar char=""/>
                  <a:tabLst>
                    <a:tab pos="457200" algn="l"/>
                  </a:tabLst>
                </a:pPr>
                <a:r>
                  <a:rPr lang="en-US" sz="1400" b="1" kern="100" dirty="0">
                    <a:effectLst/>
                    <a:latin typeface="David" panose="020E0502060401010101" pitchFamily="34" charset="-79"/>
                    <a:ea typeface="Calibri" panose="020F0502020204030204" pitchFamily="34" charset="0"/>
                    <a:cs typeface="David" panose="020E0502060401010101" pitchFamily="34" charset="-79"/>
                  </a:rPr>
                  <a:t>Eval Function</a:t>
                </a:r>
                <a:r>
                  <a:rPr lang="en-US" sz="1400" kern="100" dirty="0">
                    <a:effectLst/>
                    <a:latin typeface="David" panose="020E0502060401010101" pitchFamily="34" charset="-79"/>
                    <a:ea typeface="Calibri" panose="020F0502020204030204" pitchFamily="34" charset="0"/>
                    <a:cs typeface="David" panose="020E0502060401010101" pitchFamily="34" charset="-79"/>
                  </a:rPr>
                  <a:t>: Receives an algebraic function </a:t>
                </a:r>
                <a14:m>
                  <m:oMath xmlns:m="http://schemas.openxmlformats.org/officeDocument/2006/math">
                    <m:r>
                      <a:rPr lang="en-US" sz="14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𝐹</m:t>
                    </m:r>
                  </m:oMath>
                </a14:m>
                <a:r>
                  <a:rPr lang="en-US" sz="1400" kern="100" dirty="0">
                    <a:effectLst/>
                    <a:latin typeface="David" panose="020E0502060401010101" pitchFamily="34" charset="-79"/>
                    <a:ea typeface="Calibri" panose="020F0502020204030204" pitchFamily="34" charset="0"/>
                    <a:cs typeface="David" panose="020E0502060401010101" pitchFamily="34" charset="-79"/>
                  </a:rPr>
                  <a:t> and a number </a:t>
                </a:r>
                <a14:m>
                  <m:oMath xmlns:m="http://schemas.openxmlformats.org/officeDocument/2006/math">
                    <m:r>
                      <a:rPr lang="en-US" sz="1400" b="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𝑋</m:t>
                    </m:r>
                  </m:oMath>
                </a14:m>
                <a:r>
                  <a:rPr lang="en-US" sz="1400" kern="100" dirty="0">
                    <a:effectLst/>
                    <a:latin typeface="David" panose="020E0502060401010101" pitchFamily="34" charset="-79"/>
                    <a:ea typeface="Calibri" panose="020F0502020204030204" pitchFamily="34" charset="0"/>
                    <a:cs typeface="David" panose="020E0502060401010101" pitchFamily="34" charset="-79"/>
                  </a:rPr>
                  <a:t>, returning the value of </a:t>
                </a:r>
                <a14:m>
                  <m:oMath xmlns:m="http://schemas.openxmlformats.org/officeDocument/2006/math">
                    <m:r>
                      <a:rPr lang="en-US" sz="14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𝐹</m:t>
                    </m:r>
                    <m:r>
                      <a:rPr lang="en-US" sz="14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(</m:t>
                    </m:r>
                    <m:r>
                      <a:rPr lang="en-US" sz="14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𝑋</m:t>
                    </m:r>
                    <m:r>
                      <a:rPr lang="en-US" sz="14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)</m:t>
                    </m:r>
                  </m:oMath>
                </a14:m>
                <a:r>
                  <a:rPr lang="en-US" sz="1400" kern="100" dirty="0">
                    <a:effectLst/>
                    <a:latin typeface="David" panose="020E0502060401010101" pitchFamily="34" charset="-79"/>
                    <a:ea typeface="Calibri" panose="020F0502020204030204" pitchFamily="34" charset="0"/>
                    <a:cs typeface="David" panose="020E0502060401010101" pitchFamily="34" charset="-79"/>
                  </a:rPr>
                  <a:t>.</a:t>
                </a:r>
              </a:p>
              <a:p>
                <a:pPr marL="342900" marR="0" lvl="0" indent="-342900" algn="l" rtl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  <a:buSzPts val="1000"/>
                  <a:buFont typeface="Symbol" panose="05050102010706020507" pitchFamily="18" charset="2"/>
                  <a:buChar char=""/>
                  <a:tabLst>
                    <a:tab pos="457200" algn="l"/>
                  </a:tabLst>
                </a:pPr>
                <a:r>
                  <a:rPr lang="en-US" sz="1400" b="1" kern="100" dirty="0">
                    <a:effectLst/>
                    <a:latin typeface="David" panose="020E0502060401010101" pitchFamily="34" charset="-79"/>
                    <a:ea typeface="Calibri" panose="020F0502020204030204" pitchFamily="34" charset="0"/>
                    <a:cs typeface="David" panose="020E0502060401010101" pitchFamily="34" charset="-79"/>
                  </a:rPr>
                  <a:t>Diff Function</a:t>
                </a:r>
                <a:r>
                  <a:rPr lang="en-US" sz="1400" kern="100" dirty="0">
                    <a:effectLst/>
                    <a:latin typeface="David" panose="020E0502060401010101" pitchFamily="34" charset="-79"/>
                    <a:ea typeface="Calibri" panose="020F0502020204030204" pitchFamily="34" charset="0"/>
                    <a:cs typeface="David" panose="020E0502060401010101" pitchFamily="34" charset="-79"/>
                  </a:rPr>
                  <a:t>: Receives an algebraic function </a:t>
                </a:r>
                <a14:m>
                  <m:oMath xmlns:m="http://schemas.openxmlformats.org/officeDocument/2006/math">
                    <m:r>
                      <a:rPr lang="en-US" sz="1400" b="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𝐹</m:t>
                    </m:r>
                  </m:oMath>
                </a14:m>
                <a:r>
                  <a:rPr lang="en-US" sz="1400" kern="100" dirty="0">
                    <a:effectLst/>
                    <a:latin typeface="David" panose="020E0502060401010101" pitchFamily="34" charset="-79"/>
                    <a:ea typeface="Calibri" panose="020F0502020204030204" pitchFamily="34" charset="0"/>
                    <a:cs typeface="David" panose="020E0502060401010101" pitchFamily="34" charset="-79"/>
                  </a:rPr>
                  <a:t> and returns the derivative </a:t>
                </a:r>
                <a14:m>
                  <m:oMath xmlns:m="http://schemas.openxmlformats.org/officeDocument/2006/math">
                    <m:r>
                      <a:rPr lang="en-US" sz="1400" b="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𝐹</m:t>
                    </m:r>
                    <m:r>
                      <a:rPr lang="en-US" sz="140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′</m:t>
                    </m:r>
                    <m:r>
                      <a:rPr lang="en-US" sz="140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(</m:t>
                    </m:r>
                    <m:r>
                      <a:rPr lang="en-US" sz="1400" b="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𝑋</m:t>
                    </m:r>
                    <m:r>
                      <a:rPr lang="en-US" sz="140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)</m:t>
                    </m:r>
                  </m:oMath>
                </a14:m>
                <a:r>
                  <a:rPr lang="en-US" sz="1400" kern="100" dirty="0">
                    <a:effectLst/>
                    <a:latin typeface="David" panose="020E0502060401010101" pitchFamily="34" charset="-79"/>
                    <a:ea typeface="Calibri" panose="020F0502020204030204" pitchFamily="34" charset="0"/>
                    <a:cs typeface="David" panose="020E0502060401010101" pitchFamily="34" charset="-79"/>
                  </a:rPr>
                  <a:t> as a function.</a:t>
                </a:r>
              </a:p>
              <a:p>
                <a:pPr marL="0" marR="0" algn="l" rtl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400" b="1" kern="100" dirty="0">
                    <a:effectLst/>
                    <a:latin typeface="David" panose="020E0502060401010101" pitchFamily="34" charset="-79"/>
                    <a:ea typeface="Calibri" panose="020F0502020204030204" pitchFamily="34" charset="0"/>
                    <a:cs typeface="David" panose="020E0502060401010101" pitchFamily="34" charset="-79"/>
                  </a:rPr>
                  <a:t>Main Task:</a:t>
                </a:r>
                <a:endParaRPr lang="en-US" sz="1400" kern="100" dirty="0">
                  <a:effectLst/>
                  <a:latin typeface="David" panose="020E0502060401010101" pitchFamily="34" charset="-79"/>
                  <a:ea typeface="Calibri" panose="020F0502020204030204" pitchFamily="34" charset="0"/>
                  <a:cs typeface="David" panose="020E0502060401010101" pitchFamily="34" charset="-79"/>
                </a:endParaRPr>
              </a:p>
              <a:p>
                <a:pPr marL="342900" marR="0" lvl="0" indent="-342900" algn="l" rtl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  <a:buSzPts val="1000"/>
                  <a:buFont typeface="Symbol" panose="05050102010706020507" pitchFamily="18" charset="2"/>
                  <a:buChar char=""/>
                  <a:tabLst>
                    <a:tab pos="457200" algn="l"/>
                  </a:tabLst>
                </a:pPr>
                <a:r>
                  <a:rPr lang="en-US" sz="1400" kern="100" dirty="0">
                    <a:effectLst/>
                    <a:latin typeface="David" panose="020E0502060401010101" pitchFamily="34" charset="-79"/>
                    <a:ea typeface="Calibri" panose="020F0502020204030204" pitchFamily="34" charset="0"/>
                    <a:cs typeface="David" panose="020E0502060401010101" pitchFamily="34" charset="-79"/>
                  </a:rPr>
                  <a:t>Define </a:t>
                </a:r>
                <a14:m>
                  <m:oMath xmlns:m="http://schemas.openxmlformats.org/officeDocument/2006/math">
                    <m:r>
                      <a:rPr lang="en-US" sz="140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𝐹</m:t>
                    </m:r>
                    <m:r>
                      <a:rPr lang="en-US" sz="140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(</m:t>
                    </m:r>
                    <m:r>
                      <a:rPr lang="en-US" sz="1400" b="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𝑋</m:t>
                    </m:r>
                    <m:r>
                      <a:rPr lang="en-US" sz="140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)</m:t>
                    </m:r>
                  </m:oMath>
                </a14:m>
                <a:r>
                  <a:rPr lang="en-US" sz="1400" kern="100" dirty="0">
                    <a:effectLst/>
                    <a:latin typeface="David" panose="020E0502060401010101" pitchFamily="34" charset="-79"/>
                    <a:ea typeface="Calibri" panose="020F0502020204030204" pitchFamily="34" charset="0"/>
                    <a:cs typeface="David" panose="020E0502060401010101" pitchFamily="34" charset="-79"/>
                  </a:rPr>
                  <a:t> as a combination of 1000 characters and compute the value and derivative at a specific point </a:t>
                </a:r>
                <a14:m>
                  <m:oMath xmlns:m="http://schemas.openxmlformats.org/officeDocument/2006/math">
                    <m:r>
                      <a:rPr lang="en-US" sz="140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𝑋</m:t>
                    </m:r>
                  </m:oMath>
                </a14:m>
                <a:r>
                  <a:rPr lang="en-US" sz="1400" kern="100" dirty="0">
                    <a:effectLst/>
                    <a:latin typeface="David" panose="020E0502060401010101" pitchFamily="34" charset="-79"/>
                    <a:ea typeface="Calibri" panose="020F0502020204030204" pitchFamily="34" charset="0"/>
                    <a:cs typeface="David" panose="020E0502060401010101" pitchFamily="34" charset="-79"/>
                  </a:rPr>
                  <a:t> using the following:</a:t>
                </a:r>
              </a:p>
              <a:p>
                <a:pPr marL="742950" marR="0" lvl="1" indent="-285750" algn="l" rtl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  <a:buSzPts val="1000"/>
                  <a:buFont typeface="Courier New" panose="02070309020205020404" pitchFamily="49" charset="0"/>
                  <a:buChar char="o"/>
                  <a:tabLst>
                    <a:tab pos="914400" algn="l"/>
                  </a:tabLst>
                </a:pPr>
                <a14:m>
                  <m:oMath xmlns:m="http://schemas.openxmlformats.org/officeDocument/2006/math">
                    <m:r>
                      <a:rPr lang="en-US" sz="140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𝐸𝑣𝑎𝑙</m:t>
                    </m:r>
                    <m:d>
                      <m:dPr>
                        <m:ctrlPr>
                          <a:rPr lang="en-US" sz="1400" i="1" kern="100" dirty="0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David" panose="020E0502060401010101" pitchFamily="34" charset="-79"/>
                          </a:rPr>
                        </m:ctrlPr>
                      </m:dPr>
                      <m:e>
                        <m:r>
                          <a:rPr lang="en-US" sz="1400" b="0" i="1" kern="100" dirty="0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David" panose="020E0502060401010101" pitchFamily="34" charset="-79"/>
                          </a:rPr>
                          <m:t>𝐹</m:t>
                        </m:r>
                        <m:d>
                          <m:dPr>
                            <m:ctrlPr>
                              <a:rPr lang="en-US" sz="1400" b="0" i="1" kern="100" dirty="0" smtClean="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David" panose="020E0502060401010101" pitchFamily="34" charset="-79"/>
                              </a:rPr>
                            </m:ctrlPr>
                          </m:dPr>
                          <m:e>
                            <m:r>
                              <a:rPr lang="en-US" sz="1400" b="0" i="1" kern="100" dirty="0" smtClean="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David" panose="020E0502060401010101" pitchFamily="34" charset="-79"/>
                              </a:rPr>
                              <m:t>𝑋</m:t>
                            </m:r>
                          </m:e>
                        </m:d>
                      </m:e>
                    </m:d>
                    <m:r>
                      <a:rPr lang="en-US" sz="140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, </m:t>
                    </m:r>
                    <m:r>
                      <a:rPr lang="en-US" sz="1400" b="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    </m:t>
                    </m:r>
                    <m:r>
                      <a:rPr lang="en-US" sz="1400" b="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𝐷𝑖𝑓𝑓</m:t>
                    </m:r>
                    <m:d>
                      <m:dPr>
                        <m:ctrlPr>
                          <a:rPr lang="en-US" sz="1400" b="0" i="1" kern="100" dirty="0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David" panose="020E0502060401010101" pitchFamily="34" charset="-79"/>
                          </a:rPr>
                        </m:ctrlPr>
                      </m:dPr>
                      <m:e>
                        <m:r>
                          <a:rPr lang="en-US" sz="1400" b="0" i="1" kern="100" dirty="0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David" panose="020E0502060401010101" pitchFamily="34" charset="-79"/>
                          </a:rPr>
                          <m:t>𝐹</m:t>
                        </m:r>
                        <m:d>
                          <m:dPr>
                            <m:ctrlPr>
                              <a:rPr lang="en-US" sz="1400" b="0" i="1" kern="100" dirty="0" smtClean="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David" panose="020E0502060401010101" pitchFamily="34" charset="-79"/>
                              </a:rPr>
                            </m:ctrlPr>
                          </m:dPr>
                          <m:e>
                            <m:r>
                              <a:rPr lang="en-US" sz="1400" b="0" i="1" kern="100" dirty="0" smtClean="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David" panose="020E0502060401010101" pitchFamily="34" charset="-79"/>
                              </a:rPr>
                              <m:t>𝑋</m:t>
                            </m:r>
                          </m:e>
                        </m:d>
                      </m:e>
                    </m:d>
                    <m:r>
                      <a:rPr lang="en-US" sz="1400" b="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,      </m:t>
                    </m:r>
                    <m:r>
                      <a:rPr lang="en-US" sz="140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𝐸𝑣𝑎𝑙</m:t>
                    </m:r>
                    <m:r>
                      <a:rPr lang="en-US" sz="140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(</m:t>
                    </m:r>
                    <m:r>
                      <a:rPr lang="en-US" sz="140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𝐷𝑖𝑓𝑓</m:t>
                    </m:r>
                    <m:r>
                      <a:rPr lang="en-US" sz="140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(</m:t>
                    </m:r>
                    <m:r>
                      <a:rPr lang="en-US" sz="1400" b="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𝐹</m:t>
                    </m:r>
                    <m:r>
                      <a:rPr lang="en-US" sz="1400" b="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(</m:t>
                    </m:r>
                    <m:r>
                      <a:rPr lang="en-US" sz="1400" b="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𝑋</m:t>
                    </m:r>
                    <m:r>
                      <a:rPr lang="en-US" sz="1400" i="1" kern="100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David" panose="020E0502060401010101" pitchFamily="34" charset="-79"/>
                      </a:rPr>
                      <m:t>))</m:t>
                    </m:r>
                  </m:oMath>
                </a14:m>
                <a:endParaRPr lang="en-US" sz="1400" kern="100" dirty="0">
                  <a:effectLst/>
                  <a:latin typeface="David" panose="020E0502060401010101" pitchFamily="34" charset="-79"/>
                  <a:ea typeface="Calibri" panose="020F0502020204030204" pitchFamily="34" charset="0"/>
                  <a:cs typeface="David" panose="020E0502060401010101" pitchFamily="34" charset="-79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6AE2C63-38FB-D783-2854-574DAEC01F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5036" y="3923464"/>
                <a:ext cx="8951243" cy="2240613"/>
              </a:xfrm>
              <a:prstGeom prst="rect">
                <a:avLst/>
              </a:prstGeom>
              <a:blipFill>
                <a:blip r:embed="rId4"/>
                <a:stretch>
                  <a:fillRect l="-204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39721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D55C482C-CAB8-4B6F-F6A4-AE24CD4B2CF7}"/>
              </a:ext>
            </a:extLst>
          </p:cNvPr>
          <p:cNvSpPr txBox="1"/>
          <p:nvPr/>
        </p:nvSpPr>
        <p:spPr>
          <a:xfrm>
            <a:off x="1987465" y="281609"/>
            <a:ext cx="8073958" cy="12971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chemeClr val="accent1">
                    <a:lumMod val="75000"/>
                  </a:schemeClr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 LR Parsing Overview</a:t>
            </a:r>
            <a:endParaRPr lang="en-US" sz="5400" kern="1200" dirty="0">
              <a:solidFill>
                <a:schemeClr val="accent1">
                  <a:lumMod val="75000"/>
                </a:schemeClr>
              </a:solidFill>
              <a:latin typeface="David" panose="020E0502060401010101" pitchFamily="34" charset="-79"/>
              <a:ea typeface="+mj-ea"/>
              <a:cs typeface="David" panose="020E0502060401010101" pitchFamily="34" charset="-79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90563F2-6565-49EE-8541-F7852B2D732C}"/>
                  </a:ext>
                </a:extLst>
              </p:cNvPr>
              <p:cNvSpPr txBox="1"/>
              <p:nvPr/>
            </p:nvSpPr>
            <p:spPr>
              <a:xfrm>
                <a:off x="371200" y="2710511"/>
                <a:ext cx="6767882" cy="1536959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r>
                      <a:rPr lang="en-US" sz="1600" b="1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𝑬</m:t>
                    </m:r>
                    <m:r>
                      <a:rPr lang="en-US" sz="1600" b="1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→    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𝐸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 + 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𝑇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     |      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𝐸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 – 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𝑇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      |      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𝑇</m:t>
                    </m:r>
                  </m:oMath>
                </a14:m>
                <a:endParaRPr lang="en-US" sz="1600" dirty="0">
                  <a:latin typeface="David" panose="020E0502060401010101" pitchFamily="34" charset="-79"/>
                  <a:cs typeface="David" panose="020E0502060401010101" pitchFamily="34" charset="-79"/>
                </a:endParaRPr>
              </a:p>
              <a:p>
                <a:pPr marL="342900" indent="-342900">
                  <a:lnSpc>
                    <a:spcPct val="150000"/>
                  </a:lnSpc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r>
                      <a:rPr lang="en-US" sz="1600" b="1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𝑻</m:t>
                    </m:r>
                    <m:r>
                      <a:rPr lang="en-US" sz="1600" b="1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→    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𝑇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 ∗ 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𝐹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       |       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𝑇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 / 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𝐹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      |      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𝐹𝐹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 −&gt; 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𝐺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 ^ 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𝐹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      |     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𝐺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 </m:t>
                    </m:r>
                  </m:oMath>
                </a14:m>
                <a:endParaRPr lang="en-US" sz="1600" dirty="0">
                  <a:latin typeface="David" panose="020E0502060401010101" pitchFamily="34" charset="-79"/>
                  <a:cs typeface="David" panose="020E0502060401010101" pitchFamily="34" charset="-79"/>
                </a:endParaRPr>
              </a:p>
              <a:p>
                <a:pPr marL="342900" indent="-342900">
                  <a:lnSpc>
                    <a:spcPct val="150000"/>
                  </a:lnSpc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r>
                      <a:rPr lang="en-US" sz="1600" b="1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𝑮</m:t>
                    </m:r>
                    <m:r>
                      <a:rPr lang="en-US" sz="1600" b="1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→    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( 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𝐸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 )        |     − 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𝐺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     |     </m:t>
                    </m:r>
                    <m:r>
                      <a:rPr lang="en-US" sz="1600" b="0" i="1" dirty="0" err="1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𝐹𝑢𝑛𝑐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 ( 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𝐸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 )    |    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𝑁𝑈𝑀𝐵𝐸𝑅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    |   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𝑋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 </m:t>
                    </m:r>
                  </m:oMath>
                </a14:m>
                <a:endParaRPr lang="en-US" sz="1600" dirty="0">
                  <a:latin typeface="David" panose="020E0502060401010101" pitchFamily="34" charset="-79"/>
                  <a:cs typeface="David" panose="020E0502060401010101" pitchFamily="34" charset="-79"/>
                </a:endParaRPr>
              </a:p>
              <a:p>
                <a:pPr marL="342900" indent="-342900">
                  <a:lnSpc>
                    <a:spcPct val="150000"/>
                  </a:lnSpc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r>
                      <a:rPr lang="en-US" sz="1600" b="1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𝑭𝒖𝒏𝒄</m:t>
                    </m:r>
                    <m:r>
                      <a:rPr lang="en-US" sz="1600" b="1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→    </m:t>
                    </m:r>
                    <m:r>
                      <m:rPr>
                        <m:sty m:val="p"/>
                      </m:rPr>
                      <a:rPr lang="en-US" sz="1600" b="1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sin</m:t>
                    </m:r>
                    <m:r>
                      <a:rPr lang="en-US" sz="1600" b="1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⁡  |   </m:t>
                    </m:r>
                    <m:r>
                      <m:rPr>
                        <m:sty m:val="p"/>
                      </m:rPr>
                      <a:rPr lang="en-US" sz="1600" b="1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cos</m:t>
                    </m:r>
                    <m:r>
                      <a:rPr lang="en-US" sz="1600" b="1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⁡  |   </m:t>
                    </m:r>
                    <m:r>
                      <m:rPr>
                        <m:sty m:val="p"/>
                      </m:rPr>
                      <a:rPr lang="en-US" sz="1600" b="1" i="1" dirty="0" err="1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tg</m:t>
                    </m:r>
                    <m:r>
                      <a:rPr lang="en-US" sz="1600" b="1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⁡  |   </m:t>
                    </m:r>
                    <m:r>
                      <m:rPr>
                        <m:sty m:val="p"/>
                      </m:rPr>
                      <a:rPr lang="en-US" sz="1600" b="1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arcsin</m:t>
                    </m:r>
                    <m:r>
                      <a:rPr lang="en-US" sz="1600" b="1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⁡  |   </m:t>
                    </m:r>
                    <m:r>
                      <m:rPr>
                        <m:sty m:val="p"/>
                      </m:rPr>
                      <a:rPr lang="en-US" sz="1600" b="1" i="1" dirty="0" err="1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arccos</m:t>
                    </m:r>
                    <m:r>
                      <a:rPr lang="en-US" sz="1600" b="1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⁡  |   </m:t>
                    </m:r>
                    <m:r>
                      <m:rPr>
                        <m:sty m:val="p"/>
                      </m:rPr>
                      <a:rPr lang="en-US" sz="1600" b="1" i="1" dirty="0" err="1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arctg</m:t>
                    </m:r>
                    <m:r>
                      <a:rPr lang="en-US" sz="1600" b="1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⁡  |   </m:t>
                    </m:r>
                    <m:r>
                      <m:rPr>
                        <m:sty m:val="p"/>
                      </m:rPr>
                      <a:rPr lang="en-US" sz="1600" b="1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exp</m:t>
                    </m:r>
                    <m:r>
                      <a:rPr lang="en-US" sz="1600" b="1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⁡  |   </m:t>
                    </m:r>
                    <m:r>
                      <m:rPr>
                        <m:sty m:val="p"/>
                      </m:rPr>
                      <a:rPr lang="en-US" sz="1600" b="1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ln</m:t>
                    </m:r>
                    <m:r>
                      <a:rPr lang="he-IL" sz="1600" b="1" i="1" dirty="0" smtClean="0">
                        <a:latin typeface="Cambria Math" panose="02040503050406030204" pitchFamily="18" charset="0"/>
                        <a:cs typeface="David" panose="020E0502060401010101" pitchFamily="34" charset="-79"/>
                      </a:rPr>
                      <m:t>⁡</m:t>
                    </m:r>
                  </m:oMath>
                </a14:m>
                <a:endParaRPr lang="en-US" sz="1600" b="1" dirty="0">
                  <a:latin typeface="David" panose="020E0502060401010101" pitchFamily="34" charset="-79"/>
                  <a:cs typeface="David" panose="020E0502060401010101" pitchFamily="34" charset="-79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90563F2-6565-49EE-8541-F7852B2D73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1200" y="2710511"/>
                <a:ext cx="6767882" cy="1536959"/>
              </a:xfrm>
              <a:prstGeom prst="rect">
                <a:avLst/>
              </a:prstGeom>
              <a:blipFill>
                <a:blip r:embed="rId3"/>
                <a:stretch>
                  <a:fillRect l="-360" b="-3571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8" name="Group 37">
            <a:extLst>
              <a:ext uri="{FF2B5EF4-FFF2-40B4-BE49-F238E27FC236}">
                <a16:creationId xmlns:a16="http://schemas.microsoft.com/office/drawing/2014/main" id="{720C0C1F-2F42-B70D-68B4-EFC65B59773E}"/>
              </a:ext>
            </a:extLst>
          </p:cNvPr>
          <p:cNvGrpSpPr/>
          <p:nvPr/>
        </p:nvGrpSpPr>
        <p:grpSpPr>
          <a:xfrm>
            <a:off x="6631330" y="2065357"/>
            <a:ext cx="5189470" cy="3568374"/>
            <a:chOff x="6572169" y="2231537"/>
            <a:chExt cx="5189470" cy="356837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B5E0B3C-34D2-9FA7-C24B-DD6E2EEF7D9C}"/>
                </a:ext>
              </a:extLst>
            </p:cNvPr>
            <p:cNvSpPr txBox="1"/>
            <p:nvPr/>
          </p:nvSpPr>
          <p:spPr>
            <a:xfrm>
              <a:off x="7362825" y="2231537"/>
              <a:ext cx="3618641" cy="338554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latin typeface="David" panose="020E0502060401010101" pitchFamily="34" charset="-79"/>
                  <a:cs typeface="David" panose="020E0502060401010101" pitchFamily="34" charset="-79"/>
                </a:rPr>
                <a:t>Defining Context-Free Grammar (CFG)</a:t>
              </a:r>
              <a:endParaRPr lang="he-IL" sz="1600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43A3FA9-5671-0E14-034F-A2A90052925B}"/>
                </a:ext>
              </a:extLst>
            </p:cNvPr>
            <p:cNvSpPr txBox="1"/>
            <p:nvPr/>
          </p:nvSpPr>
          <p:spPr>
            <a:xfrm>
              <a:off x="7362825" y="2859749"/>
              <a:ext cx="3618641" cy="338554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latin typeface="David" panose="020E0502060401010101" pitchFamily="34" charset="-79"/>
                  <a:cs typeface="David" panose="020E0502060401010101" pitchFamily="34" charset="-79"/>
                </a:rPr>
                <a:t>Constructing the Automaton</a:t>
              </a:r>
              <a:endParaRPr lang="he-IL" sz="1600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B901632-3AEB-33CD-7B48-3CD0A087C979}"/>
                </a:ext>
              </a:extLst>
            </p:cNvPr>
            <p:cNvSpPr txBox="1"/>
            <p:nvPr/>
          </p:nvSpPr>
          <p:spPr>
            <a:xfrm>
              <a:off x="7362825" y="3478991"/>
              <a:ext cx="3618641" cy="338554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latin typeface="David" panose="020E0502060401010101" pitchFamily="34" charset="-79"/>
                  <a:cs typeface="David" panose="020E0502060401010101" pitchFamily="34" charset="-79"/>
                </a:rPr>
                <a:t>Building the Parsing Table</a:t>
              </a:r>
              <a:endParaRPr lang="he-IL" sz="1600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D8DB29-20F0-CB5C-B963-A7744C9DFF2C}"/>
                </a:ext>
              </a:extLst>
            </p:cNvPr>
            <p:cNvSpPr txBox="1"/>
            <p:nvPr/>
          </p:nvSpPr>
          <p:spPr>
            <a:xfrm>
              <a:off x="7362825" y="4098233"/>
              <a:ext cx="3618641" cy="338554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latin typeface="David" panose="020E0502060401010101" pitchFamily="34" charset="-79"/>
                  <a:cs typeface="David" panose="020E0502060401010101" pitchFamily="34" charset="-79"/>
                </a:rPr>
                <a:t>Tokenize the Expression</a:t>
              </a:r>
              <a:endParaRPr lang="he-IL" sz="1600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F843700-CF91-710D-58F3-AB1EBA0FF7A1}"/>
                </a:ext>
              </a:extLst>
            </p:cNvPr>
            <p:cNvSpPr txBox="1"/>
            <p:nvPr/>
          </p:nvSpPr>
          <p:spPr>
            <a:xfrm>
              <a:off x="7362825" y="4776248"/>
              <a:ext cx="3618641" cy="338554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latin typeface="David" panose="020E0502060401010101" pitchFamily="34" charset="-79"/>
                  <a:cs typeface="David" panose="020E0502060401010101" pitchFamily="34" charset="-79"/>
                </a:rPr>
                <a:t>Parsing the Expression</a:t>
              </a:r>
              <a:endParaRPr lang="he-IL" sz="1600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A07E38B-7EBB-D2A8-12FC-DBD6293AF1B2}"/>
                </a:ext>
              </a:extLst>
            </p:cNvPr>
            <p:cNvSpPr txBox="1"/>
            <p:nvPr/>
          </p:nvSpPr>
          <p:spPr>
            <a:xfrm>
              <a:off x="6572169" y="5433342"/>
              <a:ext cx="2096982" cy="338554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latin typeface="David" panose="020E0502060401010101" pitchFamily="34" charset="-79"/>
                  <a:cs typeface="David" panose="020E0502060401010101" pitchFamily="34" charset="-79"/>
                </a:rPr>
                <a:t>Evaluation</a:t>
              </a:r>
              <a:endParaRPr lang="he-IL" sz="1600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7DDBCA0-45F3-B298-D93F-BC42587104A1}"/>
                </a:ext>
              </a:extLst>
            </p:cNvPr>
            <p:cNvSpPr txBox="1"/>
            <p:nvPr/>
          </p:nvSpPr>
          <p:spPr>
            <a:xfrm>
              <a:off x="9664657" y="5461357"/>
              <a:ext cx="2096982" cy="338554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latin typeface="David" panose="020E0502060401010101" pitchFamily="34" charset="-79"/>
                  <a:cs typeface="David" panose="020E0502060401010101" pitchFamily="34" charset="-79"/>
                </a:rPr>
                <a:t>Differentiate</a:t>
              </a:r>
              <a:endParaRPr lang="he-IL" sz="1600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CE9CD388-10F5-D288-235D-D5A5DEC99D93}"/>
                </a:ext>
              </a:extLst>
            </p:cNvPr>
            <p:cNvCxnSpPr>
              <a:stCxn id="7" idx="2"/>
              <a:endCxn id="11" idx="0"/>
            </p:cNvCxnSpPr>
            <p:nvPr/>
          </p:nvCxnSpPr>
          <p:spPr>
            <a:xfrm>
              <a:off x="9172146" y="2570091"/>
              <a:ext cx="0" cy="289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7BF4E3DF-4208-E8F6-2043-22A69F727582}"/>
                </a:ext>
              </a:extLst>
            </p:cNvPr>
            <p:cNvCxnSpPr>
              <a:stCxn id="11" idx="2"/>
              <a:endCxn id="12" idx="0"/>
            </p:cNvCxnSpPr>
            <p:nvPr/>
          </p:nvCxnSpPr>
          <p:spPr>
            <a:xfrm>
              <a:off x="9172146" y="3198303"/>
              <a:ext cx="0" cy="28068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C3FB210D-DA1E-8084-B55B-B8294A7116D2}"/>
                </a:ext>
              </a:extLst>
            </p:cNvPr>
            <p:cNvCxnSpPr>
              <a:stCxn id="12" idx="2"/>
              <a:endCxn id="13" idx="0"/>
            </p:cNvCxnSpPr>
            <p:nvPr/>
          </p:nvCxnSpPr>
          <p:spPr>
            <a:xfrm>
              <a:off x="9172146" y="3817545"/>
              <a:ext cx="0" cy="28068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AEE40F5B-3D7D-5131-83DA-BF6B353B08D6}"/>
                </a:ext>
              </a:extLst>
            </p:cNvPr>
            <p:cNvCxnSpPr>
              <a:stCxn id="13" idx="2"/>
              <a:endCxn id="14" idx="0"/>
            </p:cNvCxnSpPr>
            <p:nvPr/>
          </p:nvCxnSpPr>
          <p:spPr>
            <a:xfrm>
              <a:off x="9172146" y="4436787"/>
              <a:ext cx="0" cy="33946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C4D700BD-0E6E-9102-B97B-606BBEE3A699}"/>
                </a:ext>
              </a:extLst>
            </p:cNvPr>
            <p:cNvCxnSpPr>
              <a:stCxn id="14" idx="2"/>
              <a:endCxn id="16" idx="0"/>
            </p:cNvCxnSpPr>
            <p:nvPr/>
          </p:nvCxnSpPr>
          <p:spPr>
            <a:xfrm flipH="1">
              <a:off x="7620660" y="5114802"/>
              <a:ext cx="1551486" cy="3185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800B77DB-D17B-7F4D-54C6-439B5CBD1100}"/>
                </a:ext>
              </a:extLst>
            </p:cNvPr>
            <p:cNvCxnSpPr>
              <a:stCxn id="14" idx="2"/>
              <a:endCxn id="17" idx="0"/>
            </p:cNvCxnSpPr>
            <p:nvPr/>
          </p:nvCxnSpPr>
          <p:spPr>
            <a:xfrm>
              <a:off x="9172146" y="5114802"/>
              <a:ext cx="1541002" cy="34655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18755551-F62C-EAB8-7136-A6F9B8BA3E1D}"/>
              </a:ext>
            </a:extLst>
          </p:cNvPr>
          <p:cNvSpPr txBox="1"/>
          <p:nvPr/>
        </p:nvSpPr>
        <p:spPr>
          <a:xfrm>
            <a:off x="371200" y="1835348"/>
            <a:ext cx="2876825" cy="3838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kern="100" dirty="0">
                <a:solidFill>
                  <a:schemeClr val="accent1">
                    <a:lumMod val="75000"/>
                  </a:schemeClr>
                </a:solidFill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Context-Free Grammar:</a:t>
            </a:r>
            <a:endParaRPr lang="en-US" b="1" kern="100" dirty="0">
              <a:solidFill>
                <a:schemeClr val="accent1">
                  <a:lumMod val="75000"/>
                </a:schemeClr>
              </a:solidFill>
              <a:effectLst/>
              <a:latin typeface="David" panose="020E0502060401010101" pitchFamily="34" charset="-79"/>
              <a:ea typeface="Calibri" panose="020F0502020204030204" pitchFamily="34" charset="0"/>
              <a:cs typeface="David" panose="020E0502060401010101" pitchFamily="34" charset="-79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D3865A-7B7A-202E-28AF-C8116ED346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7465" y="4738745"/>
            <a:ext cx="1855360" cy="18553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00756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D55C482C-CAB8-4B6F-F6A4-AE24CD4B2CF7}"/>
              </a:ext>
            </a:extLst>
          </p:cNvPr>
          <p:cNvSpPr txBox="1"/>
          <p:nvPr/>
        </p:nvSpPr>
        <p:spPr>
          <a:xfrm>
            <a:off x="1987465" y="281609"/>
            <a:ext cx="8073958" cy="12971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chemeClr val="accent1">
                    <a:lumMod val="75000"/>
                  </a:schemeClr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Parsing Table</a:t>
            </a:r>
            <a:endParaRPr lang="en-US" sz="5400" kern="1200" dirty="0">
              <a:solidFill>
                <a:schemeClr val="accent1">
                  <a:lumMod val="75000"/>
                </a:schemeClr>
              </a:solidFill>
              <a:latin typeface="David" panose="020E0502060401010101" pitchFamily="34" charset="-79"/>
              <a:ea typeface="+mj-ea"/>
              <a:cs typeface="David" panose="020E0502060401010101" pitchFamily="34" charset="-79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26EBD6-6400-A9EE-C1F4-D1C667D30149}"/>
              </a:ext>
            </a:extLst>
          </p:cNvPr>
          <p:cNvSpPr txBox="1"/>
          <p:nvPr/>
        </p:nvSpPr>
        <p:spPr>
          <a:xfrm>
            <a:off x="700337" y="1214001"/>
            <a:ext cx="7840762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latin typeface="David" panose="020E0502060401010101" pitchFamily="34" charset="-79"/>
                <a:cs typeface="David" panose="020E0502060401010101" pitchFamily="34" charset="-79"/>
              </a:rPr>
              <a:t>We used a web tool in : </a:t>
            </a:r>
            <a:r>
              <a:rPr lang="en-US" dirty="0">
                <a:latin typeface="David" panose="020E0502060401010101" pitchFamily="34" charset="-79"/>
                <a:cs typeface="David" panose="020E0502060401010101" pitchFamily="34" charset="-79"/>
                <a:hlinkClick r:id="rId3"/>
              </a:rPr>
              <a:t>https://cyberzhg.github.io/toolbox/</a:t>
            </a:r>
            <a:r>
              <a:rPr lang="en-US" dirty="0">
                <a:latin typeface="David" panose="020E0502060401010101" pitchFamily="34" charset="-79"/>
                <a:cs typeface="David" panose="020E0502060401010101" pitchFamily="34" charset="-79"/>
              </a:rPr>
              <a:t> which construct automaton for LR(0) grammars and construct parsing table for given grammars.</a:t>
            </a:r>
            <a:endParaRPr lang="he-IL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CDB7D9-79DF-8480-CFB8-E11D4F4B5E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337" y="1949065"/>
            <a:ext cx="10398797" cy="446702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58582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D55C482C-CAB8-4B6F-F6A4-AE24CD4B2CF7}"/>
              </a:ext>
            </a:extLst>
          </p:cNvPr>
          <p:cNvSpPr txBox="1"/>
          <p:nvPr/>
        </p:nvSpPr>
        <p:spPr>
          <a:xfrm>
            <a:off x="1741297" y="291657"/>
            <a:ext cx="8986249" cy="129711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chemeClr val="accent1">
                    <a:lumMod val="75000"/>
                  </a:schemeClr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Python Implementation Overview</a:t>
            </a:r>
            <a:endParaRPr lang="en-US" sz="5400" kern="1200" dirty="0">
              <a:solidFill>
                <a:schemeClr val="accent1">
                  <a:lumMod val="75000"/>
                </a:schemeClr>
              </a:solidFill>
              <a:latin typeface="David" panose="020E0502060401010101" pitchFamily="34" charset="-79"/>
              <a:ea typeface="+mj-ea"/>
              <a:cs typeface="David" panose="020E0502060401010101" pitchFamily="34" charset="-79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241AED-151E-6131-02CD-A92D28076755}"/>
              </a:ext>
            </a:extLst>
          </p:cNvPr>
          <p:cNvSpPr txBox="1"/>
          <p:nvPr/>
        </p:nvSpPr>
        <p:spPr>
          <a:xfrm>
            <a:off x="773723" y="1443270"/>
            <a:ext cx="9415306" cy="48025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b="1" u="sng" kern="100" dirty="0"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Structure:</a:t>
            </a:r>
            <a:endParaRPr lang="en-US" sz="1600" u="sng" kern="100" dirty="0">
              <a:latin typeface="David" panose="020E0502060401010101" pitchFamily="34" charset="-79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Tokenizer</a:t>
            </a: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Converts the input expression into a sequence of tokens (numbers, operators, functions, etc.).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LR Parser Class</a:t>
            </a: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</a:t>
            </a:r>
          </a:p>
          <a:p>
            <a:pPr marL="742950" marR="0" lvl="1" indent="-28575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Implements the LR parsing logic using a predefined parsing table.</a:t>
            </a:r>
          </a:p>
          <a:p>
            <a:pPr marL="742950" marR="0" lvl="1" indent="-28575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Handles two modes: </a:t>
            </a:r>
            <a:r>
              <a:rPr lang="en-US" sz="16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Evaluation</a:t>
            </a: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 (computes the expression value) and </a:t>
            </a:r>
            <a:r>
              <a:rPr lang="en-US" sz="16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Differentiation</a:t>
            </a: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 (builds a derivation tree).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Node Class</a:t>
            </a: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Represents nodes in an expression tree, used for differentiation and expression manipulation.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1600" kern="100" dirty="0">
              <a:effectLst/>
              <a:latin typeface="David" panose="020E0502060401010101" pitchFamily="34" charset="-79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b="1" u="sng" kern="100" dirty="0"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Key Features:</a:t>
            </a:r>
            <a:endParaRPr lang="en-US" sz="1600" u="sng" kern="100" dirty="0">
              <a:latin typeface="David" panose="020E0502060401010101" pitchFamily="34" charset="-79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Easily Extensible Grammar</a:t>
            </a: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The implementation allows straightforward modification or expansion of the grammar to support additional operators or functions, making it adaptable to different mathematical needs.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Dynamic Typing</a:t>
            </a: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Python's flexibility with variable types simplifies handling various data forms, ensuring smooth integration and manipulation of different components in the parsing and evaluation process.</a:t>
            </a:r>
          </a:p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084446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D55C482C-CAB8-4B6F-F6A4-AE24CD4B2CF7}"/>
              </a:ext>
            </a:extLst>
          </p:cNvPr>
          <p:cNvSpPr txBox="1"/>
          <p:nvPr/>
        </p:nvSpPr>
        <p:spPr>
          <a:xfrm>
            <a:off x="1741297" y="291657"/>
            <a:ext cx="8986249" cy="129711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chemeClr val="accent1">
                    <a:lumMod val="75000"/>
                  </a:schemeClr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Haskell Implementation Overview</a:t>
            </a:r>
            <a:endParaRPr lang="en-US" sz="5400" kern="1200" dirty="0">
              <a:solidFill>
                <a:schemeClr val="accent1">
                  <a:lumMod val="75000"/>
                </a:schemeClr>
              </a:solidFill>
              <a:latin typeface="David" panose="020E0502060401010101" pitchFamily="34" charset="-79"/>
              <a:ea typeface="+mj-ea"/>
              <a:cs typeface="David" panose="020E0502060401010101" pitchFamily="34" charset="-79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5C1FF8-B7A7-0579-F318-BD424AC7D58D}"/>
              </a:ext>
            </a:extLst>
          </p:cNvPr>
          <p:cNvSpPr txBox="1"/>
          <p:nvPr/>
        </p:nvSpPr>
        <p:spPr>
          <a:xfrm>
            <a:off x="964642" y="1163492"/>
            <a:ext cx="9101293" cy="58564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b="1" u="sng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Structure: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Purely Functional Approach</a:t>
            </a: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Utilizes Haskell's functional programming paradigm to create a clear and concise parsing and evaluation logic.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Parsing Functions</a:t>
            </a: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Implements parsing through recursive functions and pattern matching, providing a robust mechanism for processing mathematical expressions.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Expression Tree</a:t>
            </a: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Uses Haskell’s strong typing and algebraic data types to build and manipulate expression trees for differentiation.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1600" kern="100" dirty="0">
              <a:effectLst/>
              <a:latin typeface="David" panose="020E0502060401010101" pitchFamily="34" charset="-79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b="1" u="sng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Key Features: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Mathematical Precision</a:t>
            </a: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Haskell’s syntax closely mirrors mathematical notation, making the implementation both concise and expressive.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Powerful Pattern Matching</a:t>
            </a: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Haskell’s pattern matching allows for elegant and readable handling of various cases, eliminating the need for verbose if-else chains and making the code more maintainable.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Custom Data Types</a:t>
            </a: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Haskell excels in defining new algebraic data types, enabling precise and flexible representations of mathematical structures and operations within the parser.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1600" kern="100" dirty="0">
              <a:effectLst/>
              <a:latin typeface="David" panose="020E0502060401010101" pitchFamily="34" charset="-79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211008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8852853-785C-7E26-0F53-3C1F14CDF2E7}"/>
              </a:ext>
            </a:extLst>
          </p:cNvPr>
          <p:cNvSpPr txBox="1"/>
          <p:nvPr/>
        </p:nvSpPr>
        <p:spPr>
          <a:xfrm>
            <a:off x="432080" y="960270"/>
            <a:ext cx="9525836" cy="59007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600" b="1" u="sng" kern="100" dirty="0">
                <a:latin typeface="David" panose="020E0502060401010101" pitchFamily="34" charset="-79"/>
                <a:cs typeface="David" panose="020E0502060401010101" pitchFamily="34" charset="-79"/>
              </a:rPr>
              <a:t>Evaluation and Differentiation Speed: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Python</a:t>
            </a: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</a:t>
            </a:r>
          </a:p>
          <a:p>
            <a:pPr marL="742950" marR="0" lvl="1" indent="-28575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Generally slower due to dynamic typing and interpreter overhead.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Haskell</a:t>
            </a: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</a:t>
            </a:r>
          </a:p>
          <a:p>
            <a:pPr marL="742950" marR="0" lvl="1" indent="-28575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Faster execution thanks to compilation and optimized functional code.</a:t>
            </a:r>
          </a:p>
          <a:p>
            <a:pPr marL="742950" marR="0" lvl="1" indent="-28575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Strong typing and lazy evaluation contribute to efficient memory usage and performance.</a:t>
            </a:r>
          </a:p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600" b="1" u="sng" kern="100" dirty="0">
              <a:effectLst/>
              <a:latin typeface="David" panose="020E0502060401010101" pitchFamily="34" charset="-79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b="1" u="sng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Memory Usage:</a:t>
            </a:r>
            <a:endParaRPr lang="en-US" sz="1600" u="sng" kern="100" dirty="0">
              <a:effectLst/>
              <a:latin typeface="David" panose="020E0502060401010101" pitchFamily="34" charset="-79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Python</a:t>
            </a: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More memory-intensive due to dynamic typing and the overhead associated with interpreted languages.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Haskell</a:t>
            </a: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More memory-efficient, especially with large expressions, due to lazy evaluation and strict type definitions.</a:t>
            </a:r>
          </a:p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600" b="1" u="sng" kern="100" dirty="0">
              <a:effectLst/>
              <a:latin typeface="David" panose="020E0502060401010101" pitchFamily="34" charset="-79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b="1" u="sng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Accuracy and Reliability:</a:t>
            </a:r>
            <a:endParaRPr lang="en-US" sz="1600" u="sng" kern="100" dirty="0">
              <a:effectLst/>
              <a:latin typeface="David" panose="020E0502060401010101" pitchFamily="34" charset="-79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Both implementations produce accurate results, but Haskell's type safety reduces the likelihood of runtime errors, ensuring more reliable differentiation and evaluation over time.</a:t>
            </a:r>
          </a:p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B53B53-DEA3-A405-05FA-9B6288B9955E}"/>
              </a:ext>
            </a:extLst>
          </p:cNvPr>
          <p:cNvSpPr txBox="1"/>
          <p:nvPr/>
        </p:nvSpPr>
        <p:spPr>
          <a:xfrm>
            <a:off x="3529486" y="207632"/>
            <a:ext cx="8986249" cy="12971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chemeClr val="accent1">
                    <a:lumMod val="75000"/>
                  </a:schemeClr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Performance Comparison</a:t>
            </a:r>
            <a:endParaRPr lang="en-US" sz="5400" kern="1200" dirty="0">
              <a:solidFill>
                <a:schemeClr val="accent1">
                  <a:lumMod val="75000"/>
                </a:schemeClr>
              </a:solidFill>
              <a:latin typeface="David" panose="020E0502060401010101" pitchFamily="34" charset="-79"/>
              <a:ea typeface="+mj-ea"/>
              <a:cs typeface="David" panose="020E0502060401010101" pitchFamily="34" charset="-79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DDDBCC-82E3-5343-1F78-A05DDBB23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2849" y="1091344"/>
            <a:ext cx="1827071" cy="18270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95899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D55C482C-CAB8-4B6F-F6A4-AE24CD4B2CF7}"/>
              </a:ext>
            </a:extLst>
          </p:cNvPr>
          <p:cNvSpPr txBox="1"/>
          <p:nvPr/>
        </p:nvSpPr>
        <p:spPr>
          <a:xfrm>
            <a:off x="1741297" y="291657"/>
            <a:ext cx="8986249" cy="12971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chemeClr val="accent1">
                    <a:lumMod val="75000"/>
                  </a:schemeClr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Performance Comparison</a:t>
            </a:r>
            <a:endParaRPr lang="en-US" sz="5400" kern="1200" dirty="0">
              <a:solidFill>
                <a:schemeClr val="accent1">
                  <a:lumMod val="75000"/>
                </a:schemeClr>
              </a:solidFill>
              <a:latin typeface="David" panose="020E0502060401010101" pitchFamily="34" charset="-79"/>
              <a:ea typeface="+mj-ea"/>
              <a:cs typeface="David" panose="020E0502060401010101" pitchFamily="34" charset="-79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282DDD0-6A27-C728-7A43-327862E1A1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9611486"/>
              </p:ext>
            </p:extLst>
          </p:nvPr>
        </p:nvGraphicFramePr>
        <p:xfrm>
          <a:off x="1461756" y="1845575"/>
          <a:ext cx="8749184" cy="1964666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2187296">
                  <a:extLst>
                    <a:ext uri="{9D8B030D-6E8A-4147-A177-3AD203B41FA5}">
                      <a16:colId xmlns:a16="http://schemas.microsoft.com/office/drawing/2014/main" val="2988855419"/>
                    </a:ext>
                  </a:extLst>
                </a:gridCol>
                <a:gridCol w="2187296">
                  <a:extLst>
                    <a:ext uri="{9D8B030D-6E8A-4147-A177-3AD203B41FA5}">
                      <a16:colId xmlns:a16="http://schemas.microsoft.com/office/drawing/2014/main" val="834125710"/>
                    </a:ext>
                  </a:extLst>
                </a:gridCol>
                <a:gridCol w="2187296">
                  <a:extLst>
                    <a:ext uri="{9D8B030D-6E8A-4147-A177-3AD203B41FA5}">
                      <a16:colId xmlns:a16="http://schemas.microsoft.com/office/drawing/2014/main" val="3816404736"/>
                    </a:ext>
                  </a:extLst>
                </a:gridCol>
                <a:gridCol w="2187296">
                  <a:extLst>
                    <a:ext uri="{9D8B030D-6E8A-4147-A177-3AD203B41FA5}">
                      <a16:colId xmlns:a16="http://schemas.microsoft.com/office/drawing/2014/main" val="1473460505"/>
                    </a:ext>
                  </a:extLst>
                </a:gridCol>
              </a:tblGrid>
              <a:tr h="902904">
                <a:tc>
                  <a:txBody>
                    <a:bodyPr/>
                    <a:lstStyle/>
                    <a:p>
                      <a:pPr algn="ctr" rtl="1"/>
                      <a:r>
                        <a:rPr lang="en-US" b="0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Haskell LR Parser</a:t>
                      </a:r>
                      <a:endParaRPr lang="he-IL" b="0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b="0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Python LR Parser</a:t>
                      </a:r>
                      <a:endParaRPr lang="he-IL" b="0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b="0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Existing Python’s Solutions</a:t>
                      </a:r>
                      <a:endParaRPr lang="he-IL" b="0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he-IL" b="0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2168947"/>
                  </a:ext>
                </a:extLst>
              </a:tr>
              <a:tr h="530881">
                <a:tc>
                  <a:txBody>
                    <a:bodyPr/>
                    <a:lstStyle/>
                    <a:p>
                      <a:pPr algn="ctr" rtl="1"/>
                      <a:r>
                        <a:rPr lang="en-US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0.00862 sec</a:t>
                      </a:r>
                      <a:endParaRPr lang="he-IL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0.00489 sec</a:t>
                      </a:r>
                      <a:endParaRPr lang="he-IL" dirty="0">
                        <a:solidFill>
                          <a:srgbClr val="C00000"/>
                        </a:solidFill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0.00121 sec</a:t>
                      </a:r>
                      <a:endParaRPr lang="he-IL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Evaluation</a:t>
                      </a:r>
                      <a:endParaRPr lang="he-IL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5010170"/>
                  </a:ext>
                </a:extLst>
              </a:tr>
              <a:tr h="530881">
                <a:tc>
                  <a:txBody>
                    <a:bodyPr/>
                    <a:lstStyle/>
                    <a:p>
                      <a:pPr algn="ctr" rtl="1"/>
                      <a:r>
                        <a:rPr lang="en-US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0.00541 sec</a:t>
                      </a:r>
                      <a:endParaRPr lang="he-IL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0.01023 sec</a:t>
                      </a:r>
                      <a:endParaRPr lang="he-IL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0.1312 sec</a:t>
                      </a:r>
                      <a:endParaRPr lang="he-IL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Differentiate</a:t>
                      </a:r>
                      <a:endParaRPr lang="he-IL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3614439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8640FC4B-EEB3-BD4D-4FAE-46EDC54850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7893" y="4067044"/>
            <a:ext cx="1996909" cy="199690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865188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D55C482C-CAB8-4B6F-F6A4-AE24CD4B2CF7}"/>
              </a:ext>
            </a:extLst>
          </p:cNvPr>
          <p:cNvSpPr txBox="1"/>
          <p:nvPr/>
        </p:nvSpPr>
        <p:spPr>
          <a:xfrm>
            <a:off x="1741297" y="291657"/>
            <a:ext cx="8986249" cy="12971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chemeClr val="accent1">
                    <a:lumMod val="75000"/>
                  </a:schemeClr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Accuracy and Reliability</a:t>
            </a:r>
            <a:endParaRPr lang="en-US" sz="5400" kern="1200" dirty="0">
              <a:solidFill>
                <a:schemeClr val="accent1">
                  <a:lumMod val="75000"/>
                </a:schemeClr>
              </a:solidFill>
              <a:latin typeface="David" panose="020E0502060401010101" pitchFamily="34" charset="-79"/>
              <a:ea typeface="+mj-ea"/>
              <a:cs typeface="David" panose="020E0502060401010101" pitchFamily="34" charset="-79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F285DE-9112-1BED-7A72-A24BD14C1A21}"/>
              </a:ext>
            </a:extLst>
          </p:cNvPr>
          <p:cNvSpPr txBox="1"/>
          <p:nvPr/>
        </p:nvSpPr>
        <p:spPr>
          <a:xfrm>
            <a:off x="825906" y="1635060"/>
            <a:ext cx="9795201" cy="2961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Validation </a:t>
            </a:r>
            <a:r>
              <a:rPr lang="en-US" b="1" kern="100" dirty="0"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and speed comparing a</a:t>
            </a:r>
            <a:r>
              <a:rPr lang="en-US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gainst Python’s Eval and </a:t>
            </a:r>
            <a:r>
              <a:rPr lang="en-US" b="1" kern="100" dirty="0" err="1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SymPy’s</a:t>
            </a:r>
            <a:r>
              <a:rPr lang="en-US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 Diff:</a:t>
            </a:r>
            <a:endParaRPr lang="en-US" kern="100" dirty="0">
              <a:effectLst/>
              <a:latin typeface="David" panose="020E0502060401010101" pitchFamily="34" charset="-79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marL="742950" marR="0" lvl="1" indent="-285750" algn="l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Matches results with Python’s built-in eval function for expression evaluation.</a:t>
            </a:r>
          </a:p>
          <a:p>
            <a:pPr marL="742950" marR="0" lvl="1" indent="-285750" algn="l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Differentiation results are validated against </a:t>
            </a:r>
            <a:r>
              <a:rPr lang="en-US" kern="100" dirty="0" err="1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SymPy</a:t>
            </a:r>
            <a:r>
              <a:rPr lang="en-US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, a well-known symbolic mathematics library.</a:t>
            </a:r>
          </a:p>
          <a:p>
            <a:pPr marL="742950" marR="0" lvl="1" indent="-285750" algn="l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b="1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Comparison</a:t>
            </a:r>
            <a:r>
              <a:rPr lang="en-US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: Both the result and the time taken for calculations are compared to ensure consistency and efficiency.</a:t>
            </a:r>
          </a:p>
          <a:p>
            <a:pPr marL="0" marR="0" algn="l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kern="100" dirty="0">
                <a:effectLst/>
                <a:latin typeface="David" panose="020E0502060401010101" pitchFamily="34" charset="-79"/>
                <a:ea typeface="Calibri" panose="020F0502020204030204" pitchFamily="34" charset="0"/>
                <a:cs typeface="David" panose="020E0502060401010101" pitchFamily="34" charset="-79"/>
              </a:rPr>
              <a:t> </a:t>
            </a:r>
          </a:p>
        </p:txBody>
      </p:sp>
      <p:pic>
        <p:nvPicPr>
          <p:cNvPr id="10" name="Graphic 9" descr="Remote learning math with solid fill">
            <a:extLst>
              <a:ext uri="{FF2B5EF4-FFF2-40B4-BE49-F238E27FC236}">
                <a16:creationId xmlns:a16="http://schemas.microsoft.com/office/drawing/2014/main" id="{ACF20883-21CE-6ABF-56A5-3A8BA2D054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99602" y="4809675"/>
            <a:ext cx="914400" cy="914400"/>
          </a:xfrm>
          <a:prstGeom prst="rect">
            <a:avLst/>
          </a:prstGeom>
        </p:spPr>
      </p:pic>
      <p:pic>
        <p:nvPicPr>
          <p:cNvPr id="12" name="Graphic 11" descr="Stopwatch with solid fill">
            <a:extLst>
              <a:ext uri="{FF2B5EF4-FFF2-40B4-BE49-F238E27FC236}">
                <a16:creationId xmlns:a16="http://schemas.microsoft.com/office/drawing/2014/main" id="{F51A7B49-8626-27B1-3117-937358274E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285353" y="480967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7553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1903</TotalTime>
  <Words>1113</Words>
  <Application>Microsoft Office PowerPoint</Application>
  <PresentationFormat>Widescreen</PresentationFormat>
  <Paragraphs>133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Aptos</vt:lpstr>
      <vt:lpstr>Aptos Display</vt:lpstr>
      <vt:lpstr>Arial</vt:lpstr>
      <vt:lpstr>Cambria Math</vt:lpstr>
      <vt:lpstr>Courier New</vt:lpstr>
      <vt:lpstr>David</vt:lpstr>
      <vt:lpstr>Symbol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יובל רוזנר</dc:creator>
  <cp:lastModifiedBy>יובל רוזנר</cp:lastModifiedBy>
  <cp:revision>22</cp:revision>
  <dcterms:created xsi:type="dcterms:W3CDTF">2024-07-17T09:49:33Z</dcterms:created>
  <dcterms:modified xsi:type="dcterms:W3CDTF">2024-08-10T20:15:38Z</dcterms:modified>
</cp:coreProperties>
</file>

<file path=docProps/thumbnail.jpeg>
</file>